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93" r:id="rId4"/>
    <p:sldId id="259" r:id="rId5"/>
    <p:sldId id="261" r:id="rId6"/>
    <p:sldId id="262" r:id="rId7"/>
    <p:sldId id="297" r:id="rId8"/>
    <p:sldId id="296" r:id="rId9"/>
    <p:sldId id="295" r:id="rId10"/>
    <p:sldId id="298" r:id="rId11"/>
    <p:sldId id="300" r:id="rId12"/>
    <p:sldId id="305" r:id="rId13"/>
    <p:sldId id="299" r:id="rId14"/>
    <p:sldId id="301" r:id="rId15"/>
    <p:sldId id="304" r:id="rId16"/>
    <p:sldId id="302" r:id="rId17"/>
    <p:sldId id="303" r:id="rId18"/>
    <p:sldId id="294" r:id="rId19"/>
    <p:sldId id="263" r:id="rId20"/>
    <p:sldId id="264" r:id="rId21"/>
    <p:sldId id="276" r:id="rId22"/>
    <p:sldId id="277"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114" d="100"/>
          <a:sy n="114" d="100"/>
        </p:scale>
        <p:origin x="172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BE3C7-D529-4F11-8046-13B094A28DC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F6BD251-5C3E-436A-9E31-76F8C1228FF5}">
      <dgm:prSet/>
      <dgm:spPr/>
      <dgm:t>
        <a:bodyPr/>
        <a:lstStyle/>
        <a:p>
          <a:pPr>
            <a:defRPr cap="all"/>
          </a:pPr>
          <a:r>
            <a:rPr lang="en-US" b="0"/>
            <a:t>IPJCOFFEE Network structure is a secured infrastructure. IPJCOFFEE Managers need to demonstrate the security practice demos for the employees like: “how long the password should be”, “password formats examples”, do not install unknown software which could affect the network.</a:t>
          </a:r>
          <a:endParaRPr lang="en-US"/>
        </a:p>
      </dgm:t>
    </dgm:pt>
    <dgm:pt modelId="{F928EAA5-F1DE-4462-83D8-93F3BB8A3E55}" type="parTrans" cxnId="{2603BCB5-A683-4F4C-BB3C-B3D817E0D704}">
      <dgm:prSet/>
      <dgm:spPr/>
      <dgm:t>
        <a:bodyPr/>
        <a:lstStyle/>
        <a:p>
          <a:endParaRPr lang="en-US"/>
        </a:p>
      </dgm:t>
    </dgm:pt>
    <dgm:pt modelId="{DF00550D-BC28-4668-98E3-58D7EB99CBFD}" type="sibTrans" cxnId="{2603BCB5-A683-4F4C-BB3C-B3D817E0D704}">
      <dgm:prSet/>
      <dgm:spPr/>
      <dgm:t>
        <a:bodyPr/>
        <a:lstStyle/>
        <a:p>
          <a:endParaRPr lang="en-US"/>
        </a:p>
      </dgm:t>
    </dgm:pt>
    <dgm:pt modelId="{842E9405-2D6C-4056-9ECF-22A53F016013}">
      <dgm:prSet/>
      <dgm:spPr/>
      <dgm:t>
        <a:bodyPr/>
        <a:lstStyle/>
        <a:p>
          <a:pPr>
            <a:defRPr cap="all"/>
          </a:pPr>
          <a:r>
            <a:rPr lang="en-US" b="0"/>
            <a:t>Auditing System helps to add logs to the file for monitoring the network. Administrators need to collect and analysis the data for suspicious events and use the training document for the employees.</a:t>
          </a:r>
          <a:endParaRPr lang="en-US"/>
        </a:p>
      </dgm:t>
    </dgm:pt>
    <dgm:pt modelId="{0B2DCF2A-9736-492B-9861-01FD21DD06E4}" type="parTrans" cxnId="{BB401D46-3926-4130-9A01-5E33289B7D04}">
      <dgm:prSet/>
      <dgm:spPr/>
      <dgm:t>
        <a:bodyPr/>
        <a:lstStyle/>
        <a:p>
          <a:endParaRPr lang="en-US"/>
        </a:p>
      </dgm:t>
    </dgm:pt>
    <dgm:pt modelId="{DCAE35DC-C3E6-4D91-9E4C-7F7ACB110104}" type="sibTrans" cxnId="{BB401D46-3926-4130-9A01-5E33289B7D04}">
      <dgm:prSet/>
      <dgm:spPr/>
      <dgm:t>
        <a:bodyPr/>
        <a:lstStyle/>
        <a:p>
          <a:endParaRPr lang="en-US"/>
        </a:p>
      </dgm:t>
    </dgm:pt>
    <dgm:pt modelId="{FD2E6A4A-D9C3-4E6C-887B-8729A03A7045}" type="pres">
      <dgm:prSet presAssocID="{CADBE3C7-D529-4F11-8046-13B094A28DC4}" presName="vert0" presStyleCnt="0">
        <dgm:presLayoutVars>
          <dgm:dir/>
          <dgm:animOne val="branch"/>
          <dgm:animLvl val="lvl"/>
        </dgm:presLayoutVars>
      </dgm:prSet>
      <dgm:spPr/>
    </dgm:pt>
    <dgm:pt modelId="{81A5FE50-2565-4BA4-96B6-1A931C808797}" type="pres">
      <dgm:prSet presAssocID="{EF6BD251-5C3E-436A-9E31-76F8C1228FF5}" presName="thickLine" presStyleLbl="alignNode1" presStyleIdx="0" presStyleCnt="2"/>
      <dgm:spPr/>
    </dgm:pt>
    <dgm:pt modelId="{DD3EF64B-369C-45CE-BA3A-2A8AFD0FE57B}" type="pres">
      <dgm:prSet presAssocID="{EF6BD251-5C3E-436A-9E31-76F8C1228FF5}" presName="horz1" presStyleCnt="0"/>
      <dgm:spPr/>
    </dgm:pt>
    <dgm:pt modelId="{B1786C9C-27F6-4535-B990-2D0FC19C5DCA}" type="pres">
      <dgm:prSet presAssocID="{EF6BD251-5C3E-436A-9E31-76F8C1228FF5}" presName="tx1" presStyleLbl="revTx" presStyleIdx="0" presStyleCnt="2"/>
      <dgm:spPr/>
    </dgm:pt>
    <dgm:pt modelId="{015C90A6-281E-44B2-B07D-34C44CA0725C}" type="pres">
      <dgm:prSet presAssocID="{EF6BD251-5C3E-436A-9E31-76F8C1228FF5}" presName="vert1" presStyleCnt="0"/>
      <dgm:spPr/>
    </dgm:pt>
    <dgm:pt modelId="{A96696D6-D8B8-4432-974D-1D76E33D0462}" type="pres">
      <dgm:prSet presAssocID="{842E9405-2D6C-4056-9ECF-22A53F016013}" presName="thickLine" presStyleLbl="alignNode1" presStyleIdx="1" presStyleCnt="2"/>
      <dgm:spPr/>
    </dgm:pt>
    <dgm:pt modelId="{A2621817-CFBD-4221-9B14-B007A78D0E9F}" type="pres">
      <dgm:prSet presAssocID="{842E9405-2D6C-4056-9ECF-22A53F016013}" presName="horz1" presStyleCnt="0"/>
      <dgm:spPr/>
    </dgm:pt>
    <dgm:pt modelId="{2863A4A8-3BA7-4C5B-93A7-19284094EAE0}" type="pres">
      <dgm:prSet presAssocID="{842E9405-2D6C-4056-9ECF-22A53F016013}" presName="tx1" presStyleLbl="revTx" presStyleIdx="1" presStyleCnt="2"/>
      <dgm:spPr/>
    </dgm:pt>
    <dgm:pt modelId="{BF973BAF-3D3B-4FAD-99D9-AC631B74F1DD}" type="pres">
      <dgm:prSet presAssocID="{842E9405-2D6C-4056-9ECF-22A53F016013}" presName="vert1" presStyleCnt="0"/>
      <dgm:spPr/>
    </dgm:pt>
  </dgm:ptLst>
  <dgm:cxnLst>
    <dgm:cxn modelId="{203CC364-BBF5-4D83-A8B5-5B58FCFDEC51}" type="presOf" srcId="{EF6BD251-5C3E-436A-9E31-76F8C1228FF5}" destId="{B1786C9C-27F6-4535-B990-2D0FC19C5DCA}" srcOrd="0" destOrd="0" presId="urn:microsoft.com/office/officeart/2008/layout/LinedList"/>
    <dgm:cxn modelId="{BB401D46-3926-4130-9A01-5E33289B7D04}" srcId="{CADBE3C7-D529-4F11-8046-13B094A28DC4}" destId="{842E9405-2D6C-4056-9ECF-22A53F016013}" srcOrd="1" destOrd="0" parTransId="{0B2DCF2A-9736-492B-9861-01FD21DD06E4}" sibTransId="{DCAE35DC-C3E6-4D91-9E4C-7F7ACB110104}"/>
    <dgm:cxn modelId="{B0184E53-878E-40A1-B261-8772F5869B76}" type="presOf" srcId="{842E9405-2D6C-4056-9ECF-22A53F016013}" destId="{2863A4A8-3BA7-4C5B-93A7-19284094EAE0}" srcOrd="0" destOrd="0" presId="urn:microsoft.com/office/officeart/2008/layout/LinedList"/>
    <dgm:cxn modelId="{2603BCB5-A683-4F4C-BB3C-B3D817E0D704}" srcId="{CADBE3C7-D529-4F11-8046-13B094A28DC4}" destId="{EF6BD251-5C3E-436A-9E31-76F8C1228FF5}" srcOrd="0" destOrd="0" parTransId="{F928EAA5-F1DE-4462-83D8-93F3BB8A3E55}" sibTransId="{DF00550D-BC28-4668-98E3-58D7EB99CBFD}"/>
    <dgm:cxn modelId="{C6447EBF-1E6D-4D2C-82DC-0F90E9927A95}" type="presOf" srcId="{CADBE3C7-D529-4F11-8046-13B094A28DC4}" destId="{FD2E6A4A-D9C3-4E6C-887B-8729A03A7045}" srcOrd="0" destOrd="0" presId="urn:microsoft.com/office/officeart/2008/layout/LinedList"/>
    <dgm:cxn modelId="{DF3F2F55-AFB6-4950-92C8-DC6DB3C080DD}" type="presParOf" srcId="{FD2E6A4A-D9C3-4E6C-887B-8729A03A7045}" destId="{81A5FE50-2565-4BA4-96B6-1A931C808797}" srcOrd="0" destOrd="0" presId="urn:microsoft.com/office/officeart/2008/layout/LinedList"/>
    <dgm:cxn modelId="{C4E01A00-A9C8-4ACA-AAD9-26E3946CBB12}" type="presParOf" srcId="{FD2E6A4A-D9C3-4E6C-887B-8729A03A7045}" destId="{DD3EF64B-369C-45CE-BA3A-2A8AFD0FE57B}" srcOrd="1" destOrd="0" presId="urn:microsoft.com/office/officeart/2008/layout/LinedList"/>
    <dgm:cxn modelId="{3B2C102E-05CB-43FF-8B7C-01496665D8CB}" type="presParOf" srcId="{DD3EF64B-369C-45CE-BA3A-2A8AFD0FE57B}" destId="{B1786C9C-27F6-4535-B990-2D0FC19C5DCA}" srcOrd="0" destOrd="0" presId="urn:microsoft.com/office/officeart/2008/layout/LinedList"/>
    <dgm:cxn modelId="{A3506D89-2C95-4DC7-9545-3AE5D1C03884}" type="presParOf" srcId="{DD3EF64B-369C-45CE-BA3A-2A8AFD0FE57B}" destId="{015C90A6-281E-44B2-B07D-34C44CA0725C}" srcOrd="1" destOrd="0" presId="urn:microsoft.com/office/officeart/2008/layout/LinedList"/>
    <dgm:cxn modelId="{E8E62FA0-E8D2-4C43-BD53-74CE77FEC8EB}" type="presParOf" srcId="{FD2E6A4A-D9C3-4E6C-887B-8729A03A7045}" destId="{A96696D6-D8B8-4432-974D-1D76E33D0462}" srcOrd="2" destOrd="0" presId="urn:microsoft.com/office/officeart/2008/layout/LinedList"/>
    <dgm:cxn modelId="{1FE2B848-C471-4B02-9944-26BBD3EDE1CF}" type="presParOf" srcId="{FD2E6A4A-D9C3-4E6C-887B-8729A03A7045}" destId="{A2621817-CFBD-4221-9B14-B007A78D0E9F}" srcOrd="3" destOrd="0" presId="urn:microsoft.com/office/officeart/2008/layout/LinedList"/>
    <dgm:cxn modelId="{81DEBE8E-5B05-456F-A456-0BED6D2887ED}" type="presParOf" srcId="{A2621817-CFBD-4221-9B14-B007A78D0E9F}" destId="{2863A4A8-3BA7-4C5B-93A7-19284094EAE0}" srcOrd="0" destOrd="0" presId="urn:microsoft.com/office/officeart/2008/layout/LinedList"/>
    <dgm:cxn modelId="{8902B935-5C9D-441B-A35F-3AB80825E316}" type="presParOf" srcId="{A2621817-CFBD-4221-9B14-B007A78D0E9F}" destId="{BF973BAF-3D3B-4FAD-99D9-AC631B74F1D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6DA250-CBE8-4BBF-9000-7D844807F924}"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4A8E1825-79D1-4988-BE8D-8765F37E24FD}">
      <dgm:prSet/>
      <dgm:spPr/>
      <dgm:t>
        <a:bodyPr/>
        <a:lstStyle/>
        <a:p>
          <a:r>
            <a:rPr lang="en-US"/>
            <a:t>Configured on routers to control traffic either allow or deny into the network system based on various criteria.</a:t>
          </a:r>
        </a:p>
      </dgm:t>
    </dgm:pt>
    <dgm:pt modelId="{E2F354EB-C5EE-4622-AA37-548C38404A19}" type="parTrans" cxnId="{35DD81B5-ED44-4328-8509-10F9CBF33B07}">
      <dgm:prSet/>
      <dgm:spPr/>
      <dgm:t>
        <a:bodyPr/>
        <a:lstStyle/>
        <a:p>
          <a:endParaRPr lang="en-US"/>
        </a:p>
      </dgm:t>
    </dgm:pt>
    <dgm:pt modelId="{5760D3F0-7F24-41D1-85F0-0FF51311255A}" type="sibTrans" cxnId="{35DD81B5-ED44-4328-8509-10F9CBF33B07}">
      <dgm:prSet/>
      <dgm:spPr/>
      <dgm:t>
        <a:bodyPr/>
        <a:lstStyle/>
        <a:p>
          <a:endParaRPr lang="en-US"/>
        </a:p>
      </dgm:t>
    </dgm:pt>
    <dgm:pt modelId="{22ABA2CB-27F1-4CF5-8FCF-BB7CC428D145}">
      <dgm:prSet/>
      <dgm:spPr/>
      <dgm:t>
        <a:bodyPr/>
        <a:lstStyle/>
        <a:p>
          <a:r>
            <a:rPr lang="en-US"/>
            <a:t>Give network admin more control over which type of  traffic entering the network, the good or bad where respond will be in according.</a:t>
          </a:r>
        </a:p>
      </dgm:t>
    </dgm:pt>
    <dgm:pt modelId="{9E3991CE-B124-46AE-942D-389E55B0BFFC}" type="parTrans" cxnId="{48C1CFD2-A05F-4684-A1BC-1050307EBCF5}">
      <dgm:prSet/>
      <dgm:spPr/>
      <dgm:t>
        <a:bodyPr/>
        <a:lstStyle/>
        <a:p>
          <a:endParaRPr lang="en-US"/>
        </a:p>
      </dgm:t>
    </dgm:pt>
    <dgm:pt modelId="{1AD0EFFA-544D-453E-AD0F-D700FC829A83}" type="sibTrans" cxnId="{48C1CFD2-A05F-4684-A1BC-1050307EBCF5}">
      <dgm:prSet/>
      <dgm:spPr/>
      <dgm:t>
        <a:bodyPr/>
        <a:lstStyle/>
        <a:p>
          <a:endParaRPr lang="en-US"/>
        </a:p>
      </dgm:t>
    </dgm:pt>
    <dgm:pt modelId="{5A36AF01-AC13-4F89-BF48-3283FAC25A6B}" type="pres">
      <dgm:prSet presAssocID="{CC6DA250-CBE8-4BBF-9000-7D844807F924}" presName="hierChild1" presStyleCnt="0">
        <dgm:presLayoutVars>
          <dgm:chPref val="1"/>
          <dgm:dir/>
          <dgm:animOne val="branch"/>
          <dgm:animLvl val="lvl"/>
          <dgm:resizeHandles/>
        </dgm:presLayoutVars>
      </dgm:prSet>
      <dgm:spPr/>
    </dgm:pt>
    <dgm:pt modelId="{B2C4E785-9EF5-4B97-A4F1-256690A48125}" type="pres">
      <dgm:prSet presAssocID="{4A8E1825-79D1-4988-BE8D-8765F37E24FD}" presName="hierRoot1" presStyleCnt="0"/>
      <dgm:spPr/>
    </dgm:pt>
    <dgm:pt modelId="{42E53E9D-4099-41B7-87BC-FF672D2C9AAA}" type="pres">
      <dgm:prSet presAssocID="{4A8E1825-79D1-4988-BE8D-8765F37E24FD}" presName="composite" presStyleCnt="0"/>
      <dgm:spPr/>
    </dgm:pt>
    <dgm:pt modelId="{306FF950-ABAC-4741-8ED8-57DB56ADA400}" type="pres">
      <dgm:prSet presAssocID="{4A8E1825-79D1-4988-BE8D-8765F37E24FD}" presName="background" presStyleLbl="node0" presStyleIdx="0" presStyleCnt="2"/>
      <dgm:spPr/>
    </dgm:pt>
    <dgm:pt modelId="{BEB6C797-4680-417E-8901-DFF5C2729A8B}" type="pres">
      <dgm:prSet presAssocID="{4A8E1825-79D1-4988-BE8D-8765F37E24FD}" presName="text" presStyleLbl="fgAcc0" presStyleIdx="0" presStyleCnt="2">
        <dgm:presLayoutVars>
          <dgm:chPref val="3"/>
        </dgm:presLayoutVars>
      </dgm:prSet>
      <dgm:spPr/>
    </dgm:pt>
    <dgm:pt modelId="{8E5A8621-E4DB-4B94-8BA2-902CC50D6027}" type="pres">
      <dgm:prSet presAssocID="{4A8E1825-79D1-4988-BE8D-8765F37E24FD}" presName="hierChild2" presStyleCnt="0"/>
      <dgm:spPr/>
    </dgm:pt>
    <dgm:pt modelId="{54A05505-4A5F-4986-A0E5-F6EE4C0DA1F2}" type="pres">
      <dgm:prSet presAssocID="{22ABA2CB-27F1-4CF5-8FCF-BB7CC428D145}" presName="hierRoot1" presStyleCnt="0"/>
      <dgm:spPr/>
    </dgm:pt>
    <dgm:pt modelId="{C9FD03C0-21BF-48A1-AA38-2863C64C0B03}" type="pres">
      <dgm:prSet presAssocID="{22ABA2CB-27F1-4CF5-8FCF-BB7CC428D145}" presName="composite" presStyleCnt="0"/>
      <dgm:spPr/>
    </dgm:pt>
    <dgm:pt modelId="{F712EA3E-5971-4803-A5D7-AF9D1190502E}" type="pres">
      <dgm:prSet presAssocID="{22ABA2CB-27F1-4CF5-8FCF-BB7CC428D145}" presName="background" presStyleLbl="node0" presStyleIdx="1" presStyleCnt="2"/>
      <dgm:spPr/>
    </dgm:pt>
    <dgm:pt modelId="{7E178C54-1DBE-4A50-88D0-E12B06BBFC54}" type="pres">
      <dgm:prSet presAssocID="{22ABA2CB-27F1-4CF5-8FCF-BB7CC428D145}" presName="text" presStyleLbl="fgAcc0" presStyleIdx="1" presStyleCnt="2">
        <dgm:presLayoutVars>
          <dgm:chPref val="3"/>
        </dgm:presLayoutVars>
      </dgm:prSet>
      <dgm:spPr/>
    </dgm:pt>
    <dgm:pt modelId="{4684F307-B9C1-4FEA-A476-656BE080E7D4}" type="pres">
      <dgm:prSet presAssocID="{22ABA2CB-27F1-4CF5-8FCF-BB7CC428D145}" presName="hierChild2" presStyleCnt="0"/>
      <dgm:spPr/>
    </dgm:pt>
  </dgm:ptLst>
  <dgm:cxnLst>
    <dgm:cxn modelId="{6ACFAE60-BB2D-4D31-9082-206885C01DB1}" type="presOf" srcId="{22ABA2CB-27F1-4CF5-8FCF-BB7CC428D145}" destId="{7E178C54-1DBE-4A50-88D0-E12B06BBFC54}" srcOrd="0" destOrd="0" presId="urn:microsoft.com/office/officeart/2005/8/layout/hierarchy1"/>
    <dgm:cxn modelId="{58E030A8-333C-4FC6-8753-3686F37CE597}" type="presOf" srcId="{CC6DA250-CBE8-4BBF-9000-7D844807F924}" destId="{5A36AF01-AC13-4F89-BF48-3283FAC25A6B}" srcOrd="0" destOrd="0" presId="urn:microsoft.com/office/officeart/2005/8/layout/hierarchy1"/>
    <dgm:cxn modelId="{35DD81B5-ED44-4328-8509-10F9CBF33B07}" srcId="{CC6DA250-CBE8-4BBF-9000-7D844807F924}" destId="{4A8E1825-79D1-4988-BE8D-8765F37E24FD}" srcOrd="0" destOrd="0" parTransId="{E2F354EB-C5EE-4622-AA37-548C38404A19}" sibTransId="{5760D3F0-7F24-41D1-85F0-0FF51311255A}"/>
    <dgm:cxn modelId="{071DF5C8-667B-4981-86C4-F1172B40A033}" type="presOf" srcId="{4A8E1825-79D1-4988-BE8D-8765F37E24FD}" destId="{BEB6C797-4680-417E-8901-DFF5C2729A8B}" srcOrd="0" destOrd="0" presId="urn:microsoft.com/office/officeart/2005/8/layout/hierarchy1"/>
    <dgm:cxn modelId="{48C1CFD2-A05F-4684-A1BC-1050307EBCF5}" srcId="{CC6DA250-CBE8-4BBF-9000-7D844807F924}" destId="{22ABA2CB-27F1-4CF5-8FCF-BB7CC428D145}" srcOrd="1" destOrd="0" parTransId="{9E3991CE-B124-46AE-942D-389E55B0BFFC}" sibTransId="{1AD0EFFA-544D-453E-AD0F-D700FC829A83}"/>
    <dgm:cxn modelId="{53B76315-03A2-45B8-A3DB-B74FCCF607D8}" type="presParOf" srcId="{5A36AF01-AC13-4F89-BF48-3283FAC25A6B}" destId="{B2C4E785-9EF5-4B97-A4F1-256690A48125}" srcOrd="0" destOrd="0" presId="urn:microsoft.com/office/officeart/2005/8/layout/hierarchy1"/>
    <dgm:cxn modelId="{5CD0B480-FDC6-4E0D-8942-6A68DFE0F0F7}" type="presParOf" srcId="{B2C4E785-9EF5-4B97-A4F1-256690A48125}" destId="{42E53E9D-4099-41B7-87BC-FF672D2C9AAA}" srcOrd="0" destOrd="0" presId="urn:microsoft.com/office/officeart/2005/8/layout/hierarchy1"/>
    <dgm:cxn modelId="{49075621-5275-4F6E-9FB7-7037E51061A4}" type="presParOf" srcId="{42E53E9D-4099-41B7-87BC-FF672D2C9AAA}" destId="{306FF950-ABAC-4741-8ED8-57DB56ADA400}" srcOrd="0" destOrd="0" presId="urn:microsoft.com/office/officeart/2005/8/layout/hierarchy1"/>
    <dgm:cxn modelId="{6CA330AB-D962-423E-A72C-0D2D11898506}" type="presParOf" srcId="{42E53E9D-4099-41B7-87BC-FF672D2C9AAA}" destId="{BEB6C797-4680-417E-8901-DFF5C2729A8B}" srcOrd="1" destOrd="0" presId="urn:microsoft.com/office/officeart/2005/8/layout/hierarchy1"/>
    <dgm:cxn modelId="{39EB8942-C903-404E-B921-FE1E506B2B56}" type="presParOf" srcId="{B2C4E785-9EF5-4B97-A4F1-256690A48125}" destId="{8E5A8621-E4DB-4B94-8BA2-902CC50D6027}" srcOrd="1" destOrd="0" presId="urn:microsoft.com/office/officeart/2005/8/layout/hierarchy1"/>
    <dgm:cxn modelId="{9B84499C-B79F-40FA-95B4-FD3E3434BFDE}" type="presParOf" srcId="{5A36AF01-AC13-4F89-BF48-3283FAC25A6B}" destId="{54A05505-4A5F-4986-A0E5-F6EE4C0DA1F2}" srcOrd="1" destOrd="0" presId="urn:microsoft.com/office/officeart/2005/8/layout/hierarchy1"/>
    <dgm:cxn modelId="{4BB85DB0-53EA-4C2B-9F2C-8480F20D22A2}" type="presParOf" srcId="{54A05505-4A5F-4986-A0E5-F6EE4C0DA1F2}" destId="{C9FD03C0-21BF-48A1-AA38-2863C64C0B03}" srcOrd="0" destOrd="0" presId="urn:microsoft.com/office/officeart/2005/8/layout/hierarchy1"/>
    <dgm:cxn modelId="{E8ABCA5B-49C5-418B-93CB-AD2DEB249666}" type="presParOf" srcId="{C9FD03C0-21BF-48A1-AA38-2863C64C0B03}" destId="{F712EA3E-5971-4803-A5D7-AF9D1190502E}" srcOrd="0" destOrd="0" presId="urn:microsoft.com/office/officeart/2005/8/layout/hierarchy1"/>
    <dgm:cxn modelId="{24B58533-F5BC-46A9-A5BE-4C4408805323}" type="presParOf" srcId="{C9FD03C0-21BF-48A1-AA38-2863C64C0B03}" destId="{7E178C54-1DBE-4A50-88D0-E12B06BBFC54}" srcOrd="1" destOrd="0" presId="urn:microsoft.com/office/officeart/2005/8/layout/hierarchy1"/>
    <dgm:cxn modelId="{FB29DF8C-354F-4A03-BBA8-9803779097E1}" type="presParOf" srcId="{54A05505-4A5F-4986-A0E5-F6EE4C0DA1F2}" destId="{4684F307-B9C1-4FEA-A476-656BE080E7D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1308C8-4F49-494D-9BA6-A9725C8F12CE}"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A9A09075-AD04-4DA2-84C3-B7D7835CB994}">
      <dgm:prSet/>
      <dgm:spPr/>
      <dgm:t>
        <a:bodyPr/>
        <a:lstStyle/>
        <a:p>
          <a:r>
            <a:rPr lang="en-US"/>
            <a:t>Intrusion Detection System (IDS) helps detect any suspicious/anomalies traffic and send alert to network administrator to analyze.</a:t>
          </a:r>
        </a:p>
      </dgm:t>
    </dgm:pt>
    <dgm:pt modelId="{83486C43-1418-44F1-9260-5540C98C9FA2}" type="parTrans" cxnId="{CFA3D82B-CC5E-4AC2-82A3-18602406797B}">
      <dgm:prSet/>
      <dgm:spPr/>
      <dgm:t>
        <a:bodyPr/>
        <a:lstStyle/>
        <a:p>
          <a:endParaRPr lang="en-US"/>
        </a:p>
      </dgm:t>
    </dgm:pt>
    <dgm:pt modelId="{58C02B53-0DC1-4C30-8FE9-45A8BC6D13AB}" type="sibTrans" cxnId="{CFA3D82B-CC5E-4AC2-82A3-18602406797B}">
      <dgm:prSet/>
      <dgm:spPr/>
      <dgm:t>
        <a:bodyPr/>
        <a:lstStyle/>
        <a:p>
          <a:endParaRPr lang="en-US"/>
        </a:p>
      </dgm:t>
    </dgm:pt>
    <dgm:pt modelId="{E3B48A12-4D3B-414A-9FE1-14D1A908B0BA}">
      <dgm:prSet/>
      <dgm:spPr/>
      <dgm:t>
        <a:bodyPr/>
        <a:lstStyle/>
        <a:p>
          <a:r>
            <a:rPr lang="en-US"/>
            <a:t>&gt;Intrusion Protection System, not just detect but act upon suspicious traffic before entering network system.</a:t>
          </a:r>
        </a:p>
      </dgm:t>
    </dgm:pt>
    <dgm:pt modelId="{735D3FE3-F22C-43B5-B3C7-2FD7DAAD634B}" type="parTrans" cxnId="{B1CB9A18-5B8D-4C2E-A901-906B3050652B}">
      <dgm:prSet/>
      <dgm:spPr/>
      <dgm:t>
        <a:bodyPr/>
        <a:lstStyle/>
        <a:p>
          <a:endParaRPr lang="en-US"/>
        </a:p>
      </dgm:t>
    </dgm:pt>
    <dgm:pt modelId="{7E7B38A5-5EE1-4E5C-97CE-751E1E4B0D84}" type="sibTrans" cxnId="{B1CB9A18-5B8D-4C2E-A901-906B3050652B}">
      <dgm:prSet/>
      <dgm:spPr/>
      <dgm:t>
        <a:bodyPr/>
        <a:lstStyle/>
        <a:p>
          <a:endParaRPr lang="en-US"/>
        </a:p>
      </dgm:t>
    </dgm:pt>
    <dgm:pt modelId="{0CC30F10-E768-4951-9728-9088F573AC1C}">
      <dgm:prSet/>
      <dgm:spPr/>
      <dgm:t>
        <a:bodyPr/>
        <a:lstStyle/>
        <a:p>
          <a:r>
            <a:rPr lang="en-US"/>
            <a:t>Both functions generate “Alerts” to network admin to act in according or respond to the incidents, just in time to prevent any harm done.</a:t>
          </a:r>
        </a:p>
      </dgm:t>
    </dgm:pt>
    <dgm:pt modelId="{D252251C-6342-4E17-BB4F-D6E7E7C0C725}" type="parTrans" cxnId="{27B5E1A7-20D5-4F6F-84FA-9FE0575120A9}">
      <dgm:prSet/>
      <dgm:spPr/>
      <dgm:t>
        <a:bodyPr/>
        <a:lstStyle/>
        <a:p>
          <a:endParaRPr lang="en-US"/>
        </a:p>
      </dgm:t>
    </dgm:pt>
    <dgm:pt modelId="{E9ABC2FF-99D4-44C5-A1F8-2E7157059113}" type="sibTrans" cxnId="{27B5E1A7-20D5-4F6F-84FA-9FE0575120A9}">
      <dgm:prSet/>
      <dgm:spPr/>
      <dgm:t>
        <a:bodyPr/>
        <a:lstStyle/>
        <a:p>
          <a:endParaRPr lang="en-US"/>
        </a:p>
      </dgm:t>
    </dgm:pt>
    <dgm:pt modelId="{C394CAC5-9D0C-4BE2-92AA-0864B7B24B6B}" type="pres">
      <dgm:prSet presAssocID="{BF1308C8-4F49-494D-9BA6-A9725C8F12CE}" presName="compositeShape" presStyleCnt="0">
        <dgm:presLayoutVars>
          <dgm:chMax val="7"/>
          <dgm:dir/>
          <dgm:resizeHandles val="exact"/>
        </dgm:presLayoutVars>
      </dgm:prSet>
      <dgm:spPr/>
    </dgm:pt>
    <dgm:pt modelId="{365A1ABA-297A-420B-A087-A9CAB48F278A}" type="pres">
      <dgm:prSet presAssocID="{BF1308C8-4F49-494D-9BA6-A9725C8F12CE}" presName="wedge1" presStyleLbl="node1" presStyleIdx="0" presStyleCnt="3"/>
      <dgm:spPr/>
    </dgm:pt>
    <dgm:pt modelId="{E8F53A70-7210-425B-9144-70D015F31297}" type="pres">
      <dgm:prSet presAssocID="{BF1308C8-4F49-494D-9BA6-A9725C8F12CE}" presName="wedge1Tx" presStyleLbl="node1" presStyleIdx="0" presStyleCnt="3">
        <dgm:presLayoutVars>
          <dgm:chMax val="0"/>
          <dgm:chPref val="0"/>
          <dgm:bulletEnabled val="1"/>
        </dgm:presLayoutVars>
      </dgm:prSet>
      <dgm:spPr/>
    </dgm:pt>
    <dgm:pt modelId="{B779EEDF-3A34-42D6-ADE0-B2024B2B46E7}" type="pres">
      <dgm:prSet presAssocID="{BF1308C8-4F49-494D-9BA6-A9725C8F12CE}" presName="wedge2" presStyleLbl="node1" presStyleIdx="1" presStyleCnt="3"/>
      <dgm:spPr/>
    </dgm:pt>
    <dgm:pt modelId="{AAE64AA4-2B77-4EC2-ADF7-D515E23AE5DB}" type="pres">
      <dgm:prSet presAssocID="{BF1308C8-4F49-494D-9BA6-A9725C8F12CE}" presName="wedge2Tx" presStyleLbl="node1" presStyleIdx="1" presStyleCnt="3">
        <dgm:presLayoutVars>
          <dgm:chMax val="0"/>
          <dgm:chPref val="0"/>
          <dgm:bulletEnabled val="1"/>
        </dgm:presLayoutVars>
      </dgm:prSet>
      <dgm:spPr/>
    </dgm:pt>
    <dgm:pt modelId="{47C76A4F-1A2B-4F16-96C0-F8C0780041C0}" type="pres">
      <dgm:prSet presAssocID="{BF1308C8-4F49-494D-9BA6-A9725C8F12CE}" presName="wedge3" presStyleLbl="node1" presStyleIdx="2" presStyleCnt="3"/>
      <dgm:spPr/>
    </dgm:pt>
    <dgm:pt modelId="{48708471-FF94-41BC-B208-A01EAC0EDD3F}" type="pres">
      <dgm:prSet presAssocID="{BF1308C8-4F49-494D-9BA6-A9725C8F12CE}" presName="wedge3Tx" presStyleLbl="node1" presStyleIdx="2" presStyleCnt="3">
        <dgm:presLayoutVars>
          <dgm:chMax val="0"/>
          <dgm:chPref val="0"/>
          <dgm:bulletEnabled val="1"/>
        </dgm:presLayoutVars>
      </dgm:prSet>
      <dgm:spPr/>
    </dgm:pt>
  </dgm:ptLst>
  <dgm:cxnLst>
    <dgm:cxn modelId="{6756F40E-60EF-4806-B329-5AF18369C928}" type="presOf" srcId="{E3B48A12-4D3B-414A-9FE1-14D1A908B0BA}" destId="{B779EEDF-3A34-42D6-ADE0-B2024B2B46E7}" srcOrd="0" destOrd="0" presId="urn:microsoft.com/office/officeart/2005/8/layout/chart3"/>
    <dgm:cxn modelId="{B1CB9A18-5B8D-4C2E-A901-906B3050652B}" srcId="{BF1308C8-4F49-494D-9BA6-A9725C8F12CE}" destId="{E3B48A12-4D3B-414A-9FE1-14D1A908B0BA}" srcOrd="1" destOrd="0" parTransId="{735D3FE3-F22C-43B5-B3C7-2FD7DAAD634B}" sibTransId="{7E7B38A5-5EE1-4E5C-97CE-751E1E4B0D84}"/>
    <dgm:cxn modelId="{CFA3D82B-CC5E-4AC2-82A3-18602406797B}" srcId="{BF1308C8-4F49-494D-9BA6-A9725C8F12CE}" destId="{A9A09075-AD04-4DA2-84C3-B7D7835CB994}" srcOrd="0" destOrd="0" parTransId="{83486C43-1418-44F1-9260-5540C98C9FA2}" sibTransId="{58C02B53-0DC1-4C30-8FE9-45A8BC6D13AB}"/>
    <dgm:cxn modelId="{E6710570-B43F-4944-B126-4A334F127EE2}" type="presOf" srcId="{0CC30F10-E768-4951-9728-9088F573AC1C}" destId="{47C76A4F-1A2B-4F16-96C0-F8C0780041C0}" srcOrd="0" destOrd="0" presId="urn:microsoft.com/office/officeart/2005/8/layout/chart3"/>
    <dgm:cxn modelId="{FDF3B180-31DD-406F-BFDE-1F0BEAE17427}" type="presOf" srcId="{E3B48A12-4D3B-414A-9FE1-14D1A908B0BA}" destId="{AAE64AA4-2B77-4EC2-ADF7-D515E23AE5DB}" srcOrd="1" destOrd="0" presId="urn:microsoft.com/office/officeart/2005/8/layout/chart3"/>
    <dgm:cxn modelId="{27B5E1A7-20D5-4F6F-84FA-9FE0575120A9}" srcId="{BF1308C8-4F49-494D-9BA6-A9725C8F12CE}" destId="{0CC30F10-E768-4951-9728-9088F573AC1C}" srcOrd="2" destOrd="0" parTransId="{D252251C-6342-4E17-BB4F-D6E7E7C0C725}" sibTransId="{E9ABC2FF-99D4-44C5-A1F8-2E7157059113}"/>
    <dgm:cxn modelId="{CFB990AF-1311-4F04-88C9-921F4F54350B}" type="presOf" srcId="{0CC30F10-E768-4951-9728-9088F573AC1C}" destId="{48708471-FF94-41BC-B208-A01EAC0EDD3F}" srcOrd="1" destOrd="0" presId="urn:microsoft.com/office/officeart/2005/8/layout/chart3"/>
    <dgm:cxn modelId="{4B2D78C2-6C56-441F-88B8-9A6A72D9D686}" type="presOf" srcId="{BF1308C8-4F49-494D-9BA6-A9725C8F12CE}" destId="{C394CAC5-9D0C-4BE2-92AA-0864B7B24B6B}" srcOrd="0" destOrd="0" presId="urn:microsoft.com/office/officeart/2005/8/layout/chart3"/>
    <dgm:cxn modelId="{3B82C6DF-1557-4D40-9BEA-C8A7EBEF1E7C}" type="presOf" srcId="{A9A09075-AD04-4DA2-84C3-B7D7835CB994}" destId="{365A1ABA-297A-420B-A087-A9CAB48F278A}" srcOrd="0" destOrd="0" presId="urn:microsoft.com/office/officeart/2005/8/layout/chart3"/>
    <dgm:cxn modelId="{19DD28F7-0110-4BF6-AFFA-F83B6D99825D}" type="presOf" srcId="{A9A09075-AD04-4DA2-84C3-B7D7835CB994}" destId="{E8F53A70-7210-425B-9144-70D015F31297}" srcOrd="1" destOrd="0" presId="urn:microsoft.com/office/officeart/2005/8/layout/chart3"/>
    <dgm:cxn modelId="{AB2525FA-32FE-4F8A-B9BB-1D3F8AF09D80}" type="presParOf" srcId="{C394CAC5-9D0C-4BE2-92AA-0864B7B24B6B}" destId="{365A1ABA-297A-420B-A087-A9CAB48F278A}" srcOrd="0" destOrd="0" presId="urn:microsoft.com/office/officeart/2005/8/layout/chart3"/>
    <dgm:cxn modelId="{148DF0B4-F5A2-4AC6-85ED-2DA8368FE55C}" type="presParOf" srcId="{C394CAC5-9D0C-4BE2-92AA-0864B7B24B6B}" destId="{E8F53A70-7210-425B-9144-70D015F31297}" srcOrd="1" destOrd="0" presId="urn:microsoft.com/office/officeart/2005/8/layout/chart3"/>
    <dgm:cxn modelId="{7B9D95A9-BC82-4BD6-AA5C-4DDFD2CE25C5}" type="presParOf" srcId="{C394CAC5-9D0C-4BE2-92AA-0864B7B24B6B}" destId="{B779EEDF-3A34-42D6-ADE0-B2024B2B46E7}" srcOrd="2" destOrd="0" presId="urn:microsoft.com/office/officeart/2005/8/layout/chart3"/>
    <dgm:cxn modelId="{94C29407-3AF6-464E-8EAC-EC1E5D612E8F}" type="presParOf" srcId="{C394CAC5-9D0C-4BE2-92AA-0864B7B24B6B}" destId="{AAE64AA4-2B77-4EC2-ADF7-D515E23AE5DB}" srcOrd="3" destOrd="0" presId="urn:microsoft.com/office/officeart/2005/8/layout/chart3"/>
    <dgm:cxn modelId="{F38FA0ED-51AD-48FB-A1A9-E52420E89AC4}" type="presParOf" srcId="{C394CAC5-9D0C-4BE2-92AA-0864B7B24B6B}" destId="{47C76A4F-1A2B-4F16-96C0-F8C0780041C0}" srcOrd="4" destOrd="0" presId="urn:microsoft.com/office/officeart/2005/8/layout/chart3"/>
    <dgm:cxn modelId="{F04B341C-3305-4703-A350-E7CD3C8A4E67}" type="presParOf" srcId="{C394CAC5-9D0C-4BE2-92AA-0864B7B24B6B}" destId="{48708471-FF94-41BC-B208-A01EAC0EDD3F}"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45B5D7-62F0-4354-AB31-34E89F93640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B21D9EC-5E0C-4293-86F4-325EEE56BBE6}">
      <dgm:prSet/>
      <dgm:spPr/>
      <dgm:t>
        <a:bodyPr/>
        <a:lstStyle/>
        <a:p>
          <a:pPr>
            <a:lnSpc>
              <a:spcPct val="100000"/>
            </a:lnSpc>
          </a:pPr>
          <a:r>
            <a:rPr lang="en-US"/>
            <a:t>Network segmentation helps protect the network in case of breach or attack which will only damage to the specific one, not the whole system. Easy to implements and analyze network security policies.</a:t>
          </a:r>
        </a:p>
      </dgm:t>
    </dgm:pt>
    <dgm:pt modelId="{09D02037-3C4A-453D-A687-3055CF89E68D}" type="parTrans" cxnId="{CFCD92C0-0228-4B1C-89DE-EDBE009AEBBA}">
      <dgm:prSet/>
      <dgm:spPr/>
      <dgm:t>
        <a:bodyPr/>
        <a:lstStyle/>
        <a:p>
          <a:endParaRPr lang="en-US"/>
        </a:p>
      </dgm:t>
    </dgm:pt>
    <dgm:pt modelId="{95876AB2-EF07-473E-B21A-A8BBF5786818}" type="sibTrans" cxnId="{CFCD92C0-0228-4B1C-89DE-EDBE009AEBBA}">
      <dgm:prSet/>
      <dgm:spPr/>
      <dgm:t>
        <a:bodyPr/>
        <a:lstStyle/>
        <a:p>
          <a:endParaRPr lang="en-US"/>
        </a:p>
      </dgm:t>
    </dgm:pt>
    <dgm:pt modelId="{F9FD9CEE-63C3-4CE2-9F42-D04C7D2B02D7}">
      <dgm:prSet/>
      <dgm:spPr/>
      <dgm:t>
        <a:bodyPr/>
        <a:lstStyle/>
        <a:p>
          <a:pPr>
            <a:lnSpc>
              <a:spcPct val="100000"/>
            </a:lnSpc>
          </a:pPr>
          <a:r>
            <a:rPr lang="en-US"/>
            <a:t>Slowdown the attack, network admin has extra time to see through options to mitigate. </a:t>
          </a:r>
        </a:p>
      </dgm:t>
    </dgm:pt>
    <dgm:pt modelId="{0A6C2B8A-83AE-4897-808F-CCF8407C88FC}" type="parTrans" cxnId="{BF19BBDD-11F5-4FED-9C8C-BCC9383C46FB}">
      <dgm:prSet/>
      <dgm:spPr/>
      <dgm:t>
        <a:bodyPr/>
        <a:lstStyle/>
        <a:p>
          <a:endParaRPr lang="en-US"/>
        </a:p>
      </dgm:t>
    </dgm:pt>
    <dgm:pt modelId="{86945EF3-1165-407A-B692-D77676914E31}" type="sibTrans" cxnId="{BF19BBDD-11F5-4FED-9C8C-BCC9383C46FB}">
      <dgm:prSet/>
      <dgm:spPr/>
      <dgm:t>
        <a:bodyPr/>
        <a:lstStyle/>
        <a:p>
          <a:endParaRPr lang="en-US"/>
        </a:p>
      </dgm:t>
    </dgm:pt>
    <dgm:pt modelId="{2E4CBFD2-CC43-40A0-A897-31BE2AC225F8}" type="pres">
      <dgm:prSet presAssocID="{2D45B5D7-62F0-4354-AB31-34E89F936409}" presName="root" presStyleCnt="0">
        <dgm:presLayoutVars>
          <dgm:dir/>
          <dgm:resizeHandles val="exact"/>
        </dgm:presLayoutVars>
      </dgm:prSet>
      <dgm:spPr/>
    </dgm:pt>
    <dgm:pt modelId="{9CE14287-03E3-4040-9609-5C45F823299E}" type="pres">
      <dgm:prSet presAssocID="{6B21D9EC-5E0C-4293-86F4-325EEE56BBE6}" presName="compNode" presStyleCnt="0"/>
      <dgm:spPr/>
    </dgm:pt>
    <dgm:pt modelId="{611CF405-0806-47B5-B41C-4FBF30DB669F}" type="pres">
      <dgm:prSet presAssocID="{6B21D9EC-5E0C-4293-86F4-325EEE56BB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4C944A5F-5218-4F50-924F-4FC8513E355D}" type="pres">
      <dgm:prSet presAssocID="{6B21D9EC-5E0C-4293-86F4-325EEE56BBE6}" presName="spaceRect" presStyleCnt="0"/>
      <dgm:spPr/>
    </dgm:pt>
    <dgm:pt modelId="{C67B32D8-D69E-4FD6-BF65-54E162A883F0}" type="pres">
      <dgm:prSet presAssocID="{6B21D9EC-5E0C-4293-86F4-325EEE56BBE6}" presName="textRect" presStyleLbl="revTx" presStyleIdx="0" presStyleCnt="2">
        <dgm:presLayoutVars>
          <dgm:chMax val="1"/>
          <dgm:chPref val="1"/>
        </dgm:presLayoutVars>
      </dgm:prSet>
      <dgm:spPr/>
    </dgm:pt>
    <dgm:pt modelId="{DD2BCFFE-25BA-405D-A026-14F0E853BA2A}" type="pres">
      <dgm:prSet presAssocID="{95876AB2-EF07-473E-B21A-A8BBF5786818}" presName="sibTrans" presStyleCnt="0"/>
      <dgm:spPr/>
    </dgm:pt>
    <dgm:pt modelId="{ABA36233-5F0A-4312-B38C-F0B65A2D3039}" type="pres">
      <dgm:prSet presAssocID="{F9FD9CEE-63C3-4CE2-9F42-D04C7D2B02D7}" presName="compNode" presStyleCnt="0"/>
      <dgm:spPr/>
    </dgm:pt>
    <dgm:pt modelId="{BB4E27A4-146F-40C8-835B-E3B2D9C2C632}" type="pres">
      <dgm:prSet presAssocID="{F9FD9CEE-63C3-4CE2-9F42-D04C7D2B02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ading"/>
        </a:ext>
      </dgm:extLst>
    </dgm:pt>
    <dgm:pt modelId="{BDFF8DE0-42D5-4E16-88B0-A6E4EA2476CD}" type="pres">
      <dgm:prSet presAssocID="{F9FD9CEE-63C3-4CE2-9F42-D04C7D2B02D7}" presName="spaceRect" presStyleCnt="0"/>
      <dgm:spPr/>
    </dgm:pt>
    <dgm:pt modelId="{CC7C645D-D512-4EF7-88C1-ABCB3A79CA55}" type="pres">
      <dgm:prSet presAssocID="{F9FD9CEE-63C3-4CE2-9F42-D04C7D2B02D7}" presName="textRect" presStyleLbl="revTx" presStyleIdx="1" presStyleCnt="2">
        <dgm:presLayoutVars>
          <dgm:chMax val="1"/>
          <dgm:chPref val="1"/>
        </dgm:presLayoutVars>
      </dgm:prSet>
      <dgm:spPr/>
    </dgm:pt>
  </dgm:ptLst>
  <dgm:cxnLst>
    <dgm:cxn modelId="{304B025E-9B9D-4D4A-B7CE-3971A3DCBDED}" type="presOf" srcId="{6B21D9EC-5E0C-4293-86F4-325EEE56BBE6}" destId="{C67B32D8-D69E-4FD6-BF65-54E162A883F0}" srcOrd="0" destOrd="0" presId="urn:microsoft.com/office/officeart/2018/2/layout/IconLabelList"/>
    <dgm:cxn modelId="{2FEBA944-0938-4154-AE57-A84A90084E75}" type="presOf" srcId="{F9FD9CEE-63C3-4CE2-9F42-D04C7D2B02D7}" destId="{CC7C645D-D512-4EF7-88C1-ABCB3A79CA55}" srcOrd="0" destOrd="0" presId="urn:microsoft.com/office/officeart/2018/2/layout/IconLabelList"/>
    <dgm:cxn modelId="{97D31882-78B6-47FA-BA99-652CB1A92594}" type="presOf" srcId="{2D45B5D7-62F0-4354-AB31-34E89F936409}" destId="{2E4CBFD2-CC43-40A0-A897-31BE2AC225F8}" srcOrd="0" destOrd="0" presId="urn:microsoft.com/office/officeart/2018/2/layout/IconLabelList"/>
    <dgm:cxn modelId="{CFCD92C0-0228-4B1C-89DE-EDBE009AEBBA}" srcId="{2D45B5D7-62F0-4354-AB31-34E89F936409}" destId="{6B21D9EC-5E0C-4293-86F4-325EEE56BBE6}" srcOrd="0" destOrd="0" parTransId="{09D02037-3C4A-453D-A687-3055CF89E68D}" sibTransId="{95876AB2-EF07-473E-B21A-A8BBF5786818}"/>
    <dgm:cxn modelId="{BF19BBDD-11F5-4FED-9C8C-BCC9383C46FB}" srcId="{2D45B5D7-62F0-4354-AB31-34E89F936409}" destId="{F9FD9CEE-63C3-4CE2-9F42-D04C7D2B02D7}" srcOrd="1" destOrd="0" parTransId="{0A6C2B8A-83AE-4897-808F-CCF8407C88FC}" sibTransId="{86945EF3-1165-407A-B692-D77676914E31}"/>
    <dgm:cxn modelId="{C37F4380-A69D-417A-A00C-BB250B4D5A58}" type="presParOf" srcId="{2E4CBFD2-CC43-40A0-A897-31BE2AC225F8}" destId="{9CE14287-03E3-4040-9609-5C45F823299E}" srcOrd="0" destOrd="0" presId="urn:microsoft.com/office/officeart/2018/2/layout/IconLabelList"/>
    <dgm:cxn modelId="{AFDC0B96-7457-4614-B336-81770CCD2EBD}" type="presParOf" srcId="{9CE14287-03E3-4040-9609-5C45F823299E}" destId="{611CF405-0806-47B5-B41C-4FBF30DB669F}" srcOrd="0" destOrd="0" presId="urn:microsoft.com/office/officeart/2018/2/layout/IconLabelList"/>
    <dgm:cxn modelId="{E6C896B0-E275-4F25-BE13-B66CCE53EA96}" type="presParOf" srcId="{9CE14287-03E3-4040-9609-5C45F823299E}" destId="{4C944A5F-5218-4F50-924F-4FC8513E355D}" srcOrd="1" destOrd="0" presId="urn:microsoft.com/office/officeart/2018/2/layout/IconLabelList"/>
    <dgm:cxn modelId="{3B796BC3-928E-4E93-B9CD-A973AC4FD518}" type="presParOf" srcId="{9CE14287-03E3-4040-9609-5C45F823299E}" destId="{C67B32D8-D69E-4FD6-BF65-54E162A883F0}" srcOrd="2" destOrd="0" presId="urn:microsoft.com/office/officeart/2018/2/layout/IconLabelList"/>
    <dgm:cxn modelId="{E87062D1-3748-4279-8D8A-A98E3ED4B49A}" type="presParOf" srcId="{2E4CBFD2-CC43-40A0-A897-31BE2AC225F8}" destId="{DD2BCFFE-25BA-405D-A026-14F0E853BA2A}" srcOrd="1" destOrd="0" presId="urn:microsoft.com/office/officeart/2018/2/layout/IconLabelList"/>
    <dgm:cxn modelId="{2DDB2B67-BF20-44AC-89E2-F2F5B32FC88D}" type="presParOf" srcId="{2E4CBFD2-CC43-40A0-A897-31BE2AC225F8}" destId="{ABA36233-5F0A-4312-B38C-F0B65A2D3039}" srcOrd="2" destOrd="0" presId="urn:microsoft.com/office/officeart/2018/2/layout/IconLabelList"/>
    <dgm:cxn modelId="{C55EC109-C36C-4799-94E8-154141303F5B}" type="presParOf" srcId="{ABA36233-5F0A-4312-B38C-F0B65A2D3039}" destId="{BB4E27A4-146F-40C8-835B-E3B2D9C2C632}" srcOrd="0" destOrd="0" presId="urn:microsoft.com/office/officeart/2018/2/layout/IconLabelList"/>
    <dgm:cxn modelId="{8F526323-22F3-48A3-B074-13EFC5090C12}" type="presParOf" srcId="{ABA36233-5F0A-4312-B38C-F0B65A2D3039}" destId="{BDFF8DE0-42D5-4E16-88B0-A6E4EA2476CD}" srcOrd="1" destOrd="0" presId="urn:microsoft.com/office/officeart/2018/2/layout/IconLabelList"/>
    <dgm:cxn modelId="{D2D65577-E1D8-4BE0-A496-B1D6B3424C34}" type="presParOf" srcId="{ABA36233-5F0A-4312-B38C-F0B65A2D3039}" destId="{CC7C645D-D512-4EF7-88C1-ABCB3A79CA5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77BE4-D7B6-4AA4-9741-AAF224098E6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448B2E8-F7AB-453A-A168-0B94F83BF052}">
      <dgm:prSet/>
      <dgm:spPr/>
      <dgm:t>
        <a:bodyPr/>
        <a:lstStyle/>
        <a:p>
          <a:pPr>
            <a:lnSpc>
              <a:spcPct val="100000"/>
            </a:lnSpc>
          </a:pPr>
          <a:r>
            <a:rPr lang="en-US"/>
            <a:t>Network Auditing software or IT Asset Management, showing status of network systems in both hardware/software indicating what need to be done to get the network going without incidents.</a:t>
          </a:r>
        </a:p>
      </dgm:t>
    </dgm:pt>
    <dgm:pt modelId="{B856DE38-64D5-4913-8838-3F385F21F66D}" type="parTrans" cxnId="{2683D01E-1E95-4169-8015-6C98A11425C8}">
      <dgm:prSet/>
      <dgm:spPr/>
      <dgm:t>
        <a:bodyPr/>
        <a:lstStyle/>
        <a:p>
          <a:endParaRPr lang="en-US"/>
        </a:p>
      </dgm:t>
    </dgm:pt>
    <dgm:pt modelId="{55538384-E2BA-4E5F-B179-7FCA4E494E67}" type="sibTrans" cxnId="{2683D01E-1E95-4169-8015-6C98A11425C8}">
      <dgm:prSet/>
      <dgm:spPr/>
      <dgm:t>
        <a:bodyPr/>
        <a:lstStyle/>
        <a:p>
          <a:endParaRPr lang="en-US"/>
        </a:p>
      </dgm:t>
    </dgm:pt>
    <dgm:pt modelId="{3F3DBC97-8CF4-4C24-A31D-5DF33AED3511}">
      <dgm:prSet/>
      <dgm:spPr/>
      <dgm:t>
        <a:bodyPr/>
        <a:lstStyle/>
        <a:p>
          <a:pPr>
            <a:lnSpc>
              <a:spcPct val="100000"/>
            </a:lnSpc>
          </a:pPr>
          <a:r>
            <a:rPr lang="en-US"/>
            <a:t>Providing the overall network health status which increase visibility to network admin should anything unusual occurs.</a:t>
          </a:r>
        </a:p>
      </dgm:t>
    </dgm:pt>
    <dgm:pt modelId="{D2453951-D36E-4AEC-971C-396CC02619BB}" type="parTrans" cxnId="{3AA9637E-87BE-4B8F-99A7-343876909D02}">
      <dgm:prSet/>
      <dgm:spPr/>
      <dgm:t>
        <a:bodyPr/>
        <a:lstStyle/>
        <a:p>
          <a:endParaRPr lang="en-US"/>
        </a:p>
      </dgm:t>
    </dgm:pt>
    <dgm:pt modelId="{BA020628-9C75-464D-84FC-5E87EF96ECD2}" type="sibTrans" cxnId="{3AA9637E-87BE-4B8F-99A7-343876909D02}">
      <dgm:prSet/>
      <dgm:spPr/>
      <dgm:t>
        <a:bodyPr/>
        <a:lstStyle/>
        <a:p>
          <a:endParaRPr lang="en-US"/>
        </a:p>
      </dgm:t>
    </dgm:pt>
    <dgm:pt modelId="{43EDAF91-A4C0-4683-B410-BD9B81CC2ED4}" type="pres">
      <dgm:prSet presAssocID="{9BE77BE4-D7B6-4AA4-9741-AAF224098E66}" presName="root" presStyleCnt="0">
        <dgm:presLayoutVars>
          <dgm:dir/>
          <dgm:resizeHandles val="exact"/>
        </dgm:presLayoutVars>
      </dgm:prSet>
      <dgm:spPr/>
    </dgm:pt>
    <dgm:pt modelId="{17450BAA-6BF2-41D4-B061-26BB41D9672C}" type="pres">
      <dgm:prSet presAssocID="{3448B2E8-F7AB-453A-A168-0B94F83BF052}" presName="compNode" presStyleCnt="0"/>
      <dgm:spPr/>
    </dgm:pt>
    <dgm:pt modelId="{0807D452-D386-46E9-AD43-56D96942D2B1}" type="pres">
      <dgm:prSet presAssocID="{3448B2E8-F7AB-453A-A168-0B94F83BF0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D8ED2F3-BAD7-4AD6-9F0D-D4DE29B881F4}" type="pres">
      <dgm:prSet presAssocID="{3448B2E8-F7AB-453A-A168-0B94F83BF052}" presName="spaceRect" presStyleCnt="0"/>
      <dgm:spPr/>
    </dgm:pt>
    <dgm:pt modelId="{0B2B6732-B545-4CD2-97BF-4F925BDA6704}" type="pres">
      <dgm:prSet presAssocID="{3448B2E8-F7AB-453A-A168-0B94F83BF052}" presName="textRect" presStyleLbl="revTx" presStyleIdx="0" presStyleCnt="2">
        <dgm:presLayoutVars>
          <dgm:chMax val="1"/>
          <dgm:chPref val="1"/>
        </dgm:presLayoutVars>
      </dgm:prSet>
      <dgm:spPr/>
    </dgm:pt>
    <dgm:pt modelId="{4B4E65D2-FE05-4E08-BCBD-D4F7F20EB6F1}" type="pres">
      <dgm:prSet presAssocID="{55538384-E2BA-4E5F-B179-7FCA4E494E67}" presName="sibTrans" presStyleCnt="0"/>
      <dgm:spPr/>
    </dgm:pt>
    <dgm:pt modelId="{01B6500D-8340-420F-A702-96E3AC305F51}" type="pres">
      <dgm:prSet presAssocID="{3F3DBC97-8CF4-4C24-A31D-5DF33AED3511}" presName="compNode" presStyleCnt="0"/>
      <dgm:spPr/>
    </dgm:pt>
    <dgm:pt modelId="{6473219B-98BE-4995-BD7B-DF7E40BC4060}" type="pres">
      <dgm:prSet presAssocID="{3F3DBC97-8CF4-4C24-A31D-5DF33AED35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8E387147-2661-4AC7-80CC-5D97A40BACA0}" type="pres">
      <dgm:prSet presAssocID="{3F3DBC97-8CF4-4C24-A31D-5DF33AED3511}" presName="spaceRect" presStyleCnt="0"/>
      <dgm:spPr/>
    </dgm:pt>
    <dgm:pt modelId="{B122744A-3BCA-4964-AF3C-0C1F29565EE6}" type="pres">
      <dgm:prSet presAssocID="{3F3DBC97-8CF4-4C24-A31D-5DF33AED3511}" presName="textRect" presStyleLbl="revTx" presStyleIdx="1" presStyleCnt="2">
        <dgm:presLayoutVars>
          <dgm:chMax val="1"/>
          <dgm:chPref val="1"/>
        </dgm:presLayoutVars>
      </dgm:prSet>
      <dgm:spPr/>
    </dgm:pt>
  </dgm:ptLst>
  <dgm:cxnLst>
    <dgm:cxn modelId="{2683D01E-1E95-4169-8015-6C98A11425C8}" srcId="{9BE77BE4-D7B6-4AA4-9741-AAF224098E66}" destId="{3448B2E8-F7AB-453A-A168-0B94F83BF052}" srcOrd="0" destOrd="0" parTransId="{B856DE38-64D5-4913-8838-3F385F21F66D}" sibTransId="{55538384-E2BA-4E5F-B179-7FCA4E494E67}"/>
    <dgm:cxn modelId="{8139697A-6B45-4AD8-ADF3-17F9EADF5164}" type="presOf" srcId="{3448B2E8-F7AB-453A-A168-0B94F83BF052}" destId="{0B2B6732-B545-4CD2-97BF-4F925BDA6704}" srcOrd="0" destOrd="0" presId="urn:microsoft.com/office/officeart/2018/2/layout/IconLabelList"/>
    <dgm:cxn modelId="{3AA9637E-87BE-4B8F-99A7-343876909D02}" srcId="{9BE77BE4-D7B6-4AA4-9741-AAF224098E66}" destId="{3F3DBC97-8CF4-4C24-A31D-5DF33AED3511}" srcOrd="1" destOrd="0" parTransId="{D2453951-D36E-4AEC-971C-396CC02619BB}" sibTransId="{BA020628-9C75-464D-84FC-5E87EF96ECD2}"/>
    <dgm:cxn modelId="{CE3450AA-A649-4BEF-A060-FA1E68535C56}" type="presOf" srcId="{3F3DBC97-8CF4-4C24-A31D-5DF33AED3511}" destId="{B122744A-3BCA-4964-AF3C-0C1F29565EE6}" srcOrd="0" destOrd="0" presId="urn:microsoft.com/office/officeart/2018/2/layout/IconLabelList"/>
    <dgm:cxn modelId="{1EC0C2E5-B53C-407F-9566-741A76576226}" type="presOf" srcId="{9BE77BE4-D7B6-4AA4-9741-AAF224098E66}" destId="{43EDAF91-A4C0-4683-B410-BD9B81CC2ED4}" srcOrd="0" destOrd="0" presId="urn:microsoft.com/office/officeart/2018/2/layout/IconLabelList"/>
    <dgm:cxn modelId="{454BBCF6-AB8F-4911-8969-3724499BF053}" type="presParOf" srcId="{43EDAF91-A4C0-4683-B410-BD9B81CC2ED4}" destId="{17450BAA-6BF2-41D4-B061-26BB41D9672C}" srcOrd="0" destOrd="0" presId="urn:microsoft.com/office/officeart/2018/2/layout/IconLabelList"/>
    <dgm:cxn modelId="{7DFCC315-A8B2-4FA7-91BA-76E143114791}" type="presParOf" srcId="{17450BAA-6BF2-41D4-B061-26BB41D9672C}" destId="{0807D452-D386-46E9-AD43-56D96942D2B1}" srcOrd="0" destOrd="0" presId="urn:microsoft.com/office/officeart/2018/2/layout/IconLabelList"/>
    <dgm:cxn modelId="{72D07632-20A7-447A-B11F-C47855122E7F}" type="presParOf" srcId="{17450BAA-6BF2-41D4-B061-26BB41D9672C}" destId="{4D8ED2F3-BAD7-4AD6-9F0D-D4DE29B881F4}" srcOrd="1" destOrd="0" presId="urn:microsoft.com/office/officeart/2018/2/layout/IconLabelList"/>
    <dgm:cxn modelId="{16DF925D-4142-469D-8C9B-10F38ABE4E36}" type="presParOf" srcId="{17450BAA-6BF2-41D4-B061-26BB41D9672C}" destId="{0B2B6732-B545-4CD2-97BF-4F925BDA6704}" srcOrd="2" destOrd="0" presId="urn:microsoft.com/office/officeart/2018/2/layout/IconLabelList"/>
    <dgm:cxn modelId="{0065E0C5-87CD-4089-8FCA-E11FB1A13F14}" type="presParOf" srcId="{43EDAF91-A4C0-4683-B410-BD9B81CC2ED4}" destId="{4B4E65D2-FE05-4E08-BCBD-D4F7F20EB6F1}" srcOrd="1" destOrd="0" presId="urn:microsoft.com/office/officeart/2018/2/layout/IconLabelList"/>
    <dgm:cxn modelId="{72294CEB-1BFA-401A-A4CD-DB9580229744}" type="presParOf" srcId="{43EDAF91-A4C0-4683-B410-BD9B81CC2ED4}" destId="{01B6500D-8340-420F-A702-96E3AC305F51}" srcOrd="2" destOrd="0" presId="urn:microsoft.com/office/officeart/2018/2/layout/IconLabelList"/>
    <dgm:cxn modelId="{E41A2989-E105-444F-8185-3242AEF2DAEF}" type="presParOf" srcId="{01B6500D-8340-420F-A702-96E3AC305F51}" destId="{6473219B-98BE-4995-BD7B-DF7E40BC4060}" srcOrd="0" destOrd="0" presId="urn:microsoft.com/office/officeart/2018/2/layout/IconLabelList"/>
    <dgm:cxn modelId="{A026EC0F-0E66-4FFE-8C4B-312F6079923D}" type="presParOf" srcId="{01B6500D-8340-420F-A702-96E3AC305F51}" destId="{8E387147-2661-4AC7-80CC-5D97A40BACA0}" srcOrd="1" destOrd="0" presId="urn:microsoft.com/office/officeart/2018/2/layout/IconLabelList"/>
    <dgm:cxn modelId="{1A051251-D3DC-48A4-800A-98CA9C2C8206}" type="presParOf" srcId="{01B6500D-8340-420F-A702-96E3AC305F51}" destId="{B122744A-3BCA-4964-AF3C-0C1F29565E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5FE50-2565-4BA4-96B6-1A931C808797}">
      <dsp:nvSpPr>
        <dsp:cNvPr id="0" name=""/>
        <dsp:cNvSpPr/>
      </dsp:nvSpPr>
      <dsp:spPr>
        <a:xfrm>
          <a:off x="0" y="0"/>
          <a:ext cx="448263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86C9C-27F6-4535-B990-2D0FC19C5DCA}">
      <dsp:nvSpPr>
        <dsp:cNvPr id="0" name=""/>
        <dsp:cNvSpPr/>
      </dsp:nvSpPr>
      <dsp:spPr>
        <a:xfrm>
          <a:off x="0" y="0"/>
          <a:ext cx="4482630" cy="2636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b="0" kern="1200"/>
            <a:t>IPJCOFFEE Network structure is a secured infrastructure. IPJCOFFEE Managers need to demonstrate the security practice demos for the employees like: “how long the password should be”, “password formats examples”, do not install unknown software which could affect the network.</a:t>
          </a:r>
          <a:endParaRPr lang="en-US" sz="1700" kern="1200"/>
        </a:p>
      </dsp:txBody>
      <dsp:txXfrm>
        <a:off x="0" y="0"/>
        <a:ext cx="4482630" cy="2636842"/>
      </dsp:txXfrm>
    </dsp:sp>
    <dsp:sp modelId="{A96696D6-D8B8-4432-974D-1D76E33D0462}">
      <dsp:nvSpPr>
        <dsp:cNvPr id="0" name=""/>
        <dsp:cNvSpPr/>
      </dsp:nvSpPr>
      <dsp:spPr>
        <a:xfrm>
          <a:off x="0" y="2636842"/>
          <a:ext cx="448263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63A4A8-3BA7-4C5B-93A7-19284094EAE0}">
      <dsp:nvSpPr>
        <dsp:cNvPr id="0" name=""/>
        <dsp:cNvSpPr/>
      </dsp:nvSpPr>
      <dsp:spPr>
        <a:xfrm>
          <a:off x="0" y="2636842"/>
          <a:ext cx="4482630" cy="2636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b="0" kern="1200"/>
            <a:t>Auditing System helps to add logs to the file for monitoring the network. Administrators need to collect and analysis the data for suspicious events and use the training document for the employees.</a:t>
          </a:r>
          <a:endParaRPr lang="en-US" sz="1700" kern="1200"/>
        </a:p>
      </dsp:txBody>
      <dsp:txXfrm>
        <a:off x="0" y="2636842"/>
        <a:ext cx="4482630" cy="2636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FF950-ABAC-4741-8ED8-57DB56ADA400}">
      <dsp:nvSpPr>
        <dsp:cNvPr id="0" name=""/>
        <dsp:cNvSpPr/>
      </dsp:nvSpPr>
      <dsp:spPr>
        <a:xfrm>
          <a:off x="971" y="420814"/>
          <a:ext cx="3409880" cy="216527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EB6C797-4680-417E-8901-DFF5C2729A8B}">
      <dsp:nvSpPr>
        <dsp:cNvPr id="0" name=""/>
        <dsp:cNvSpPr/>
      </dsp:nvSpPr>
      <dsp:spPr>
        <a:xfrm>
          <a:off x="379847" y="780745"/>
          <a:ext cx="3409880" cy="216527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Configured on routers to control traffic either allow or deny into the network system based on various criteria.</a:t>
          </a:r>
        </a:p>
      </dsp:txBody>
      <dsp:txXfrm>
        <a:off x="443266" y="844164"/>
        <a:ext cx="3283042" cy="2038435"/>
      </dsp:txXfrm>
    </dsp:sp>
    <dsp:sp modelId="{F712EA3E-5971-4803-A5D7-AF9D1190502E}">
      <dsp:nvSpPr>
        <dsp:cNvPr id="0" name=""/>
        <dsp:cNvSpPr/>
      </dsp:nvSpPr>
      <dsp:spPr>
        <a:xfrm>
          <a:off x="4168602" y="420814"/>
          <a:ext cx="3409880" cy="216527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E178C54-1DBE-4A50-88D0-E12B06BBFC54}">
      <dsp:nvSpPr>
        <dsp:cNvPr id="0" name=""/>
        <dsp:cNvSpPr/>
      </dsp:nvSpPr>
      <dsp:spPr>
        <a:xfrm>
          <a:off x="4547478" y="780745"/>
          <a:ext cx="3409880" cy="216527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Give network admin more control over which type of  traffic entering the network, the good or bad where respond will be in according.</a:t>
          </a:r>
        </a:p>
      </dsp:txBody>
      <dsp:txXfrm>
        <a:off x="4610897" y="844164"/>
        <a:ext cx="3283042" cy="2038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A1ABA-297A-420B-A087-A9CAB48F278A}">
      <dsp:nvSpPr>
        <dsp:cNvPr id="0" name=""/>
        <dsp:cNvSpPr/>
      </dsp:nvSpPr>
      <dsp:spPr>
        <a:xfrm>
          <a:off x="634141" y="353978"/>
          <a:ext cx="4405065" cy="4405065"/>
        </a:xfrm>
        <a:prstGeom prst="pie">
          <a:avLst>
            <a:gd name="adj1" fmla="val 16200000"/>
            <a:gd name="adj2" fmla="val 18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Intrusion Detection System (IDS) helps detect any suspicious/anomalies traffic and send alert to network administrator to analyze.</a:t>
          </a:r>
        </a:p>
      </dsp:txBody>
      <dsp:txXfrm>
        <a:off x="3029133" y="1166818"/>
        <a:ext cx="1494575" cy="1468355"/>
      </dsp:txXfrm>
    </dsp:sp>
    <dsp:sp modelId="{B779EEDF-3A34-42D6-ADE0-B2024B2B46E7}">
      <dsp:nvSpPr>
        <dsp:cNvPr id="0" name=""/>
        <dsp:cNvSpPr/>
      </dsp:nvSpPr>
      <dsp:spPr>
        <a:xfrm>
          <a:off x="407070" y="485081"/>
          <a:ext cx="4405065" cy="4405065"/>
        </a:xfrm>
        <a:prstGeom prst="pie">
          <a:avLst>
            <a:gd name="adj1" fmla="val 1800000"/>
            <a:gd name="adj2" fmla="val 90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&gt;Intrusion Protection System, not just detect but act upon suspicious traffic before entering network system.</a:t>
          </a:r>
        </a:p>
      </dsp:txBody>
      <dsp:txXfrm>
        <a:off x="1613219" y="3264468"/>
        <a:ext cx="1992767" cy="1363472"/>
      </dsp:txXfrm>
    </dsp:sp>
    <dsp:sp modelId="{47C76A4F-1A2B-4F16-96C0-F8C0780041C0}">
      <dsp:nvSpPr>
        <dsp:cNvPr id="0" name=""/>
        <dsp:cNvSpPr/>
      </dsp:nvSpPr>
      <dsp:spPr>
        <a:xfrm>
          <a:off x="407070" y="485081"/>
          <a:ext cx="4405065" cy="4405065"/>
        </a:xfrm>
        <a:prstGeom prst="pie">
          <a:avLst>
            <a:gd name="adj1" fmla="val 90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Both functions generate “Alerts” to network admin to act in according or respond to the incidents, just in time to prevent any harm done.</a:t>
          </a:r>
        </a:p>
      </dsp:txBody>
      <dsp:txXfrm>
        <a:off x="879042" y="1350362"/>
        <a:ext cx="1494575" cy="1468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CF405-0806-47B5-B41C-4FBF30DB669F}">
      <dsp:nvSpPr>
        <dsp:cNvPr id="0" name=""/>
        <dsp:cNvSpPr/>
      </dsp:nvSpPr>
      <dsp:spPr>
        <a:xfrm>
          <a:off x="748764" y="1409657"/>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7B32D8-D69E-4FD6-BF65-54E162A883F0}">
      <dsp:nvSpPr>
        <dsp:cNvPr id="0" name=""/>
        <dsp:cNvSpPr/>
      </dsp:nvSpPr>
      <dsp:spPr>
        <a:xfrm>
          <a:off x="80514" y="2866968"/>
          <a:ext cx="2430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Network segmentation helps protect the network in case of breach or attack which will only damage to the specific one, not the whole system. Easy to implements and analyze network security policies.</a:t>
          </a:r>
        </a:p>
      </dsp:txBody>
      <dsp:txXfrm>
        <a:off x="80514" y="2866968"/>
        <a:ext cx="2430000" cy="967500"/>
      </dsp:txXfrm>
    </dsp:sp>
    <dsp:sp modelId="{BB4E27A4-146F-40C8-835B-E3B2D9C2C632}">
      <dsp:nvSpPr>
        <dsp:cNvPr id="0" name=""/>
        <dsp:cNvSpPr/>
      </dsp:nvSpPr>
      <dsp:spPr>
        <a:xfrm>
          <a:off x="3604014" y="1409657"/>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C645D-D512-4EF7-88C1-ABCB3A79CA55}">
      <dsp:nvSpPr>
        <dsp:cNvPr id="0" name=""/>
        <dsp:cNvSpPr/>
      </dsp:nvSpPr>
      <dsp:spPr>
        <a:xfrm>
          <a:off x="2935764" y="2866968"/>
          <a:ext cx="2430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Slowdown the attack, network admin has extra time to see through options to mitigate. </a:t>
          </a:r>
        </a:p>
      </dsp:txBody>
      <dsp:txXfrm>
        <a:off x="2935764" y="2866968"/>
        <a:ext cx="2430000" cy="96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7D452-D386-46E9-AD43-56D96942D2B1}">
      <dsp:nvSpPr>
        <dsp:cNvPr id="0" name=""/>
        <dsp:cNvSpPr/>
      </dsp:nvSpPr>
      <dsp:spPr>
        <a:xfrm>
          <a:off x="748764" y="1409657"/>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2B6732-B545-4CD2-97BF-4F925BDA6704}">
      <dsp:nvSpPr>
        <dsp:cNvPr id="0" name=""/>
        <dsp:cNvSpPr/>
      </dsp:nvSpPr>
      <dsp:spPr>
        <a:xfrm>
          <a:off x="80514" y="2866968"/>
          <a:ext cx="2430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Network Auditing software or IT Asset Management, showing status of network systems in both hardware/software indicating what need to be done to get the network going without incidents.</a:t>
          </a:r>
        </a:p>
      </dsp:txBody>
      <dsp:txXfrm>
        <a:off x="80514" y="2866968"/>
        <a:ext cx="2430000" cy="967500"/>
      </dsp:txXfrm>
    </dsp:sp>
    <dsp:sp modelId="{6473219B-98BE-4995-BD7B-DF7E40BC4060}">
      <dsp:nvSpPr>
        <dsp:cNvPr id="0" name=""/>
        <dsp:cNvSpPr/>
      </dsp:nvSpPr>
      <dsp:spPr>
        <a:xfrm>
          <a:off x="3604014" y="1409657"/>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2744A-3BCA-4964-AF3C-0C1F29565EE6}">
      <dsp:nvSpPr>
        <dsp:cNvPr id="0" name=""/>
        <dsp:cNvSpPr/>
      </dsp:nvSpPr>
      <dsp:spPr>
        <a:xfrm>
          <a:off x="2935764" y="2866968"/>
          <a:ext cx="2430000"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Providing the overall network health status which increase visibility to network admin should anything unusual occurs.</a:t>
          </a:r>
        </a:p>
      </dsp:txBody>
      <dsp:txXfrm>
        <a:off x="2935764" y="2866968"/>
        <a:ext cx="2430000" cy="967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6/14/2023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6/14/2023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6/14/2023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6/14/2023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6/14/2023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6/14/2023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file:///\\radiusserver\home" TargetMode="Externa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A9074EF-75C6-40E4-B8AE-48DDDC359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200" y="0"/>
            <a:ext cx="193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83018C7-4970-4022-A967-85B66E74F0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75675" y="0"/>
            <a:ext cx="12189867" cy="6858000"/>
          </a:xfrm>
          <a:prstGeom prst="rect">
            <a:avLst/>
          </a:prstGeom>
        </p:spPr>
      </p:pic>
      <p:sp>
        <p:nvSpPr>
          <p:cNvPr id="25" name="Rectangle 24">
            <a:extLst>
              <a:ext uri="{FF2B5EF4-FFF2-40B4-BE49-F238E27FC236}">
                <a16:creationId xmlns:a16="http://schemas.microsoft.com/office/drawing/2014/main" id="{3C38C329-05C1-44E0-942C-D7A60A7F2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2552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D0E3479-5B8A-87CB-2183-252395D41B39}"/>
              </a:ext>
            </a:extLst>
          </p:cNvPr>
          <p:cNvSpPr>
            <a:spLocks noGrp="1"/>
          </p:cNvSpPr>
          <p:nvPr>
            <p:ph type="subTitle" idx="1"/>
          </p:nvPr>
        </p:nvSpPr>
        <p:spPr>
          <a:xfrm>
            <a:off x="2772274" y="808056"/>
            <a:ext cx="6840524" cy="2098652"/>
          </a:xfrm>
        </p:spPr>
        <p:txBody>
          <a:bodyPr anchor="t">
            <a:normAutofit lnSpcReduction="10000"/>
          </a:bodyPr>
          <a:lstStyle/>
          <a:p>
            <a:r>
              <a:rPr lang="en-AU" sz="3200" dirty="0"/>
              <a:t>From Joti Bhandari</a:t>
            </a:r>
          </a:p>
          <a:p>
            <a:r>
              <a:rPr lang="en-AU" sz="3200" dirty="0" err="1"/>
              <a:t>Budsaba</a:t>
            </a:r>
            <a:r>
              <a:rPr lang="en-AU" sz="3200" dirty="0"/>
              <a:t> </a:t>
            </a:r>
            <a:r>
              <a:rPr lang="en-AU" sz="3200" dirty="0" err="1"/>
              <a:t>versteeg</a:t>
            </a:r>
            <a:endParaRPr lang="en-AU" sz="3200" dirty="0"/>
          </a:p>
          <a:p>
            <a:r>
              <a:rPr lang="en-AU" sz="3200" dirty="0"/>
              <a:t> </a:t>
            </a:r>
          </a:p>
        </p:txBody>
      </p:sp>
      <p:sp>
        <p:nvSpPr>
          <p:cNvPr id="2" name="Title 1">
            <a:extLst>
              <a:ext uri="{FF2B5EF4-FFF2-40B4-BE49-F238E27FC236}">
                <a16:creationId xmlns:a16="http://schemas.microsoft.com/office/drawing/2014/main" id="{8638FB5B-544F-0B7C-5B51-98774F91E2B4}"/>
              </a:ext>
            </a:extLst>
          </p:cNvPr>
          <p:cNvSpPr>
            <a:spLocks noGrp="1"/>
          </p:cNvSpPr>
          <p:nvPr>
            <p:ph type="ctrTitle"/>
          </p:nvPr>
        </p:nvSpPr>
        <p:spPr>
          <a:xfrm>
            <a:off x="2611808" y="2906706"/>
            <a:ext cx="7000990" cy="3515034"/>
          </a:xfrm>
        </p:spPr>
        <p:txBody>
          <a:bodyPr>
            <a:normAutofit/>
          </a:bodyPr>
          <a:lstStyle/>
          <a:p>
            <a:r>
              <a:rPr lang="en-AU" sz="7200" dirty="0"/>
              <a:t> IPJCOFFEE summary</a:t>
            </a:r>
          </a:p>
        </p:txBody>
      </p:sp>
      <p:sp>
        <p:nvSpPr>
          <p:cNvPr id="27" name="Rectangle 26">
            <a:extLst>
              <a:ext uri="{FF2B5EF4-FFF2-40B4-BE49-F238E27FC236}">
                <a16:creationId xmlns:a16="http://schemas.microsoft.com/office/drawing/2014/main" id="{DA98F3A3-687B-4002-93F2-58E8590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ight Triangle 28">
            <a:extLst>
              <a:ext uri="{FF2B5EF4-FFF2-40B4-BE49-F238E27FC236}">
                <a16:creationId xmlns:a16="http://schemas.microsoft.com/office/drawing/2014/main" id="{6022293D-C4C8-42FD-B956-66067C3C6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735428" y="290670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854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FF64-32E5-1431-34A3-E3FFC553F6F2}"/>
              </a:ext>
            </a:extLst>
          </p:cNvPr>
          <p:cNvSpPr>
            <a:spLocks noGrp="1"/>
          </p:cNvSpPr>
          <p:nvPr>
            <p:ph type="title"/>
          </p:nvPr>
        </p:nvSpPr>
        <p:spPr/>
        <p:txBody>
          <a:bodyPr/>
          <a:lstStyle/>
          <a:p>
            <a:r>
              <a:rPr lang="en-AU" dirty="0"/>
              <a:t>PFSENSE</a:t>
            </a:r>
          </a:p>
        </p:txBody>
      </p:sp>
      <p:sp>
        <p:nvSpPr>
          <p:cNvPr id="3" name="Content Placeholder 2">
            <a:extLst>
              <a:ext uri="{FF2B5EF4-FFF2-40B4-BE49-F238E27FC236}">
                <a16:creationId xmlns:a16="http://schemas.microsoft.com/office/drawing/2014/main" id="{D2A15424-066C-3C11-F0AC-F05CA37917AD}"/>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B5A763F8-9C4D-4090-6350-D86557F1C81B}"/>
              </a:ext>
            </a:extLst>
          </p:cNvPr>
          <p:cNvPicPr>
            <a:picLocks noChangeAspect="1"/>
          </p:cNvPicPr>
          <p:nvPr/>
        </p:nvPicPr>
        <p:blipFill>
          <a:blip r:embed="rId2"/>
          <a:stretch>
            <a:fillRect/>
          </a:stretch>
        </p:blipFill>
        <p:spPr>
          <a:xfrm>
            <a:off x="5120153" y="844307"/>
            <a:ext cx="5446278" cy="4770206"/>
          </a:xfrm>
          <a:prstGeom prst="rect">
            <a:avLst/>
          </a:prstGeom>
        </p:spPr>
      </p:pic>
    </p:spTree>
    <p:extLst>
      <p:ext uri="{BB962C8B-B14F-4D97-AF65-F5344CB8AC3E}">
        <p14:creationId xmlns:p14="http://schemas.microsoft.com/office/powerpoint/2010/main" val="20720466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6797-2502-6D49-A986-472C0F8749E0}"/>
              </a:ext>
            </a:extLst>
          </p:cNvPr>
          <p:cNvSpPr>
            <a:spLocks noGrp="1"/>
          </p:cNvSpPr>
          <p:nvPr>
            <p:ph type="title"/>
          </p:nvPr>
        </p:nvSpPr>
        <p:spPr>
          <a:xfrm>
            <a:off x="1970323" y="1282451"/>
            <a:ext cx="2664361" cy="966973"/>
          </a:xfrm>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Test Login authentication </a:t>
            </a:r>
            <a:endParaRPr lang="en-AU" dirty="0"/>
          </a:p>
        </p:txBody>
      </p:sp>
      <p:sp>
        <p:nvSpPr>
          <p:cNvPr id="4" name="Text Placeholder 3">
            <a:extLst>
              <a:ext uri="{FF2B5EF4-FFF2-40B4-BE49-F238E27FC236}">
                <a16:creationId xmlns:a16="http://schemas.microsoft.com/office/drawing/2014/main" id="{4B5E1823-945C-130C-87CC-B43A4DDA8058}"/>
              </a:ext>
            </a:extLst>
          </p:cNvPr>
          <p:cNvSpPr>
            <a:spLocks noGrp="1"/>
          </p:cNvSpPr>
          <p:nvPr>
            <p:ph type="body" sz="half" idx="2"/>
          </p:nvPr>
        </p:nvSpPr>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Event viewer</a:t>
            </a:r>
            <a:endParaRPr lang="en-AU" dirty="0"/>
          </a:p>
        </p:txBody>
      </p:sp>
      <p:pic>
        <p:nvPicPr>
          <p:cNvPr id="5" name="Content Placeholder 4" descr="Graphical user interface, text, application, email, website&#10;&#10;Description automatically generated">
            <a:extLst>
              <a:ext uri="{FF2B5EF4-FFF2-40B4-BE49-F238E27FC236}">
                <a16:creationId xmlns:a16="http://schemas.microsoft.com/office/drawing/2014/main" id="{183CAA80-D816-F044-F460-FD46A9B27BCE}"/>
              </a:ext>
            </a:extLst>
          </p:cNvPr>
          <p:cNvPicPr>
            <a:picLocks noGrp="1" noChangeAspect="1"/>
          </p:cNvPicPr>
          <p:nvPr>
            <p:ph idx="1"/>
          </p:nvPr>
        </p:nvPicPr>
        <p:blipFill>
          <a:blip r:embed="rId2"/>
          <a:stretch>
            <a:fillRect/>
          </a:stretch>
        </p:blipFill>
        <p:spPr>
          <a:xfrm>
            <a:off x="5036561" y="897569"/>
            <a:ext cx="5446712" cy="289680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C2CACBD4-4263-DC38-3D5D-DCB0CAB44AA6}"/>
              </a:ext>
            </a:extLst>
          </p:cNvPr>
          <p:cNvPicPr>
            <a:picLocks noChangeAspect="1"/>
          </p:cNvPicPr>
          <p:nvPr/>
        </p:nvPicPr>
        <p:blipFill>
          <a:blip r:embed="rId3"/>
          <a:stretch>
            <a:fillRect/>
          </a:stretch>
        </p:blipFill>
        <p:spPr>
          <a:xfrm>
            <a:off x="5036560" y="3767979"/>
            <a:ext cx="5446712" cy="2967990"/>
          </a:xfrm>
          <a:prstGeom prst="rect">
            <a:avLst/>
          </a:prstGeom>
        </p:spPr>
      </p:pic>
    </p:spTree>
    <p:extLst>
      <p:ext uri="{BB962C8B-B14F-4D97-AF65-F5344CB8AC3E}">
        <p14:creationId xmlns:p14="http://schemas.microsoft.com/office/powerpoint/2010/main" val="9566845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E2CC-5AC6-2E79-72F9-CE1320651E84}"/>
              </a:ext>
            </a:extLst>
          </p:cNvPr>
          <p:cNvSpPr>
            <a:spLocks noGrp="1"/>
          </p:cNvSpPr>
          <p:nvPr>
            <p:ph type="title"/>
          </p:nvPr>
        </p:nvSpPr>
        <p:spPr/>
        <p:txBody>
          <a:bodyPr/>
          <a:lstStyle/>
          <a:p>
            <a:r>
              <a:rPr lang="en-AU" dirty="0"/>
              <a:t>Wireless</a:t>
            </a:r>
          </a:p>
        </p:txBody>
      </p:sp>
    </p:spTree>
    <p:extLst>
      <p:ext uri="{BB962C8B-B14F-4D97-AF65-F5344CB8AC3E}">
        <p14:creationId xmlns:p14="http://schemas.microsoft.com/office/powerpoint/2010/main" val="3112848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A6CE-0A63-6286-F241-EEC97DECA51F}"/>
              </a:ext>
            </a:extLst>
          </p:cNvPr>
          <p:cNvSpPr>
            <a:spLocks noGrp="1"/>
          </p:cNvSpPr>
          <p:nvPr>
            <p:ph type="title"/>
          </p:nvPr>
        </p:nvSpPr>
        <p:spPr>
          <a:xfrm>
            <a:off x="1970323" y="1282451"/>
            <a:ext cx="2664361" cy="656077"/>
          </a:xfrm>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On radius configure WAP 1 and WAP2</a:t>
            </a:r>
            <a:endParaRPr lang="en-AU" dirty="0"/>
          </a:p>
        </p:txBody>
      </p:sp>
      <p:sp>
        <p:nvSpPr>
          <p:cNvPr id="4" name="Text Placeholder 3">
            <a:extLst>
              <a:ext uri="{FF2B5EF4-FFF2-40B4-BE49-F238E27FC236}">
                <a16:creationId xmlns:a16="http://schemas.microsoft.com/office/drawing/2014/main" id="{90304748-DD99-5AC5-3A9A-3463D7868D29}"/>
              </a:ext>
            </a:extLst>
          </p:cNvPr>
          <p:cNvSpPr>
            <a:spLocks noGrp="1"/>
          </p:cNvSpPr>
          <p:nvPr>
            <p:ph type="body" sz="half" idx="2"/>
          </p:nvPr>
        </p:nvSpPr>
        <p:spPr/>
        <p:txBody>
          <a:bodyPr>
            <a:normAutofit fontScale="47500" lnSpcReduction="20000"/>
          </a:bodyPr>
          <a:lstStyle/>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RADIUS client:</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IP: 192.168.100.100</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Name: IPJWAP1</a:t>
            </a:r>
          </a:p>
          <a:p>
            <a:r>
              <a:rPr lang="en-AU" sz="1800" dirty="0">
                <a:effectLst/>
                <a:latin typeface="Calibri" panose="020F0502020204030204" pitchFamily="34" charset="0"/>
                <a:ea typeface="Calibri" panose="020F0502020204030204" pitchFamily="34" charset="0"/>
                <a:cs typeface="Times New Roman" panose="02020603050405020304" pitchFamily="18" charset="0"/>
              </a:rPr>
              <a:t>Complex password</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IP 192.168.100.101</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Name: IPJWAP2</a:t>
            </a:r>
          </a:p>
          <a:p>
            <a:r>
              <a:rPr lang="en-AU" sz="1800">
                <a:effectLst/>
                <a:latin typeface="Calibri" panose="020F0502020204030204" pitchFamily="34" charset="0"/>
                <a:ea typeface="Calibri" panose="020F0502020204030204" pitchFamily="34" charset="0"/>
                <a:cs typeface="Times New Roman" panose="02020603050405020304" pitchFamily="18" charset="0"/>
              </a:rPr>
              <a:t>Complex password</a:t>
            </a:r>
            <a:endParaRPr lang="en-AU" dirty="0"/>
          </a:p>
        </p:txBody>
      </p:sp>
      <p:pic>
        <p:nvPicPr>
          <p:cNvPr id="5" name="Content Placeholder 4">
            <a:extLst>
              <a:ext uri="{FF2B5EF4-FFF2-40B4-BE49-F238E27FC236}">
                <a16:creationId xmlns:a16="http://schemas.microsoft.com/office/drawing/2014/main" id="{53C09523-BD0A-1571-9209-B53983A6AEF4}"/>
              </a:ext>
            </a:extLst>
          </p:cNvPr>
          <p:cNvPicPr>
            <a:picLocks noGrp="1" noChangeAspect="1"/>
          </p:cNvPicPr>
          <p:nvPr>
            <p:ph idx="1"/>
          </p:nvPr>
        </p:nvPicPr>
        <p:blipFill>
          <a:blip r:embed="rId2"/>
          <a:stretch>
            <a:fillRect/>
          </a:stretch>
        </p:blipFill>
        <p:spPr>
          <a:xfrm>
            <a:off x="5119688" y="1721688"/>
            <a:ext cx="5446712" cy="3413037"/>
          </a:xfrm>
          <a:prstGeom prst="rect">
            <a:avLst/>
          </a:prstGeom>
        </p:spPr>
      </p:pic>
    </p:spTree>
    <p:extLst>
      <p:ext uri="{BB962C8B-B14F-4D97-AF65-F5344CB8AC3E}">
        <p14:creationId xmlns:p14="http://schemas.microsoft.com/office/powerpoint/2010/main" val="347252634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CE4E23EB-7D1F-4223-8BC1-FB83F69F2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2698634-69E1-4F09-BCF7-366A5A5C4F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3675C6A3-66C2-4CB7-AC7E-F274B7277E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62E5A367-0F56-4156-A2AE-FAD07299A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AAEB5E-C547-4C88-B0D8-F24BE79F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4DCE7-E922-457A-88B0-4299A3DA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37792-0E3D-D117-48A8-93C1EF2EAAC3}"/>
              </a:ext>
            </a:extLst>
          </p:cNvPr>
          <p:cNvSpPr>
            <a:spLocks noGrp="1"/>
          </p:cNvSpPr>
          <p:nvPr>
            <p:ph type="title"/>
          </p:nvPr>
        </p:nvSpPr>
        <p:spPr>
          <a:xfrm>
            <a:off x="1974254" y="5166421"/>
            <a:ext cx="8445357" cy="883524"/>
          </a:xfrm>
        </p:spPr>
        <p:txBody>
          <a:bodyPr vert="horz" lIns="91440" tIns="45720" rIns="91440" bIns="45720" rtlCol="0" anchor="t">
            <a:normAutofit/>
          </a:bodyPr>
          <a:lstStyle/>
          <a:p>
            <a:pPr algn="r"/>
            <a:r>
              <a:rPr lang="en-US" sz="4800"/>
              <a:t>Wireless-Implementation</a:t>
            </a:r>
          </a:p>
        </p:txBody>
      </p:sp>
      <p:pic>
        <p:nvPicPr>
          <p:cNvPr id="6" name="Picture 5">
            <a:extLst>
              <a:ext uri="{FF2B5EF4-FFF2-40B4-BE49-F238E27FC236}">
                <a16:creationId xmlns:a16="http://schemas.microsoft.com/office/drawing/2014/main" id="{1D705053-CC3B-A2EB-6167-5F0B72965680}"/>
              </a:ext>
            </a:extLst>
          </p:cNvPr>
          <p:cNvPicPr>
            <a:picLocks noChangeAspect="1"/>
          </p:cNvPicPr>
          <p:nvPr/>
        </p:nvPicPr>
        <p:blipFill rotWithShape="1">
          <a:blip r:embed="rId5">
            <a:extLst>
              <a:ext uri="{28A0092B-C50C-407E-A947-70E740481C1C}">
                <a14:useLocalDpi xmlns:a14="http://schemas.microsoft.com/office/drawing/2010/main" val="0"/>
              </a:ext>
            </a:extLst>
          </a:blip>
          <a:srcRect l="8389" r="36127" b="-1"/>
          <a:stretch/>
        </p:blipFill>
        <p:spPr bwMode="auto">
          <a:xfrm rot="5400000">
            <a:off x="2227277" y="68502"/>
            <a:ext cx="3290126" cy="4447502"/>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a:extLst>
              <a:ext uri="{FF2B5EF4-FFF2-40B4-BE49-F238E27FC236}">
                <a16:creationId xmlns:a16="http://schemas.microsoft.com/office/drawing/2014/main" id="{2A6ECD62-6256-0C39-3096-1A1655E7EFA2}"/>
              </a:ext>
            </a:extLst>
          </p:cNvPr>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t="34636" r="-1" b="31294"/>
          <a:stretch/>
        </p:blipFill>
        <p:spPr bwMode="auto">
          <a:xfrm>
            <a:off x="6275762" y="647191"/>
            <a:ext cx="4466306" cy="329012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047B410D-C384-4834-95F7-EFE768C4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81344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5" name="Picture 74">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7" name="Rectangle 76">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TextBox 84">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87" name="Rectangle 86">
            <a:extLst>
              <a:ext uri="{FF2B5EF4-FFF2-40B4-BE49-F238E27FC236}">
                <a16:creationId xmlns:a16="http://schemas.microsoft.com/office/drawing/2014/main" id="{689164D1-B734-4ACC-A493-0BE289A81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A7E71B67-96FA-477A-B27B-E9EFF14C7F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1" name="Picture 90">
            <a:extLst>
              <a:ext uri="{FF2B5EF4-FFF2-40B4-BE49-F238E27FC236}">
                <a16:creationId xmlns:a16="http://schemas.microsoft.com/office/drawing/2014/main" id="{D8C9FC39-4B20-45CF-B7DB-8FB720B83D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3" name="Rectangle 92">
            <a:extLst>
              <a:ext uri="{FF2B5EF4-FFF2-40B4-BE49-F238E27FC236}">
                <a16:creationId xmlns:a16="http://schemas.microsoft.com/office/drawing/2014/main" id="{E460BDC7-0F4E-42A9-B758-C77C54B34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E6E12EF-14E6-4787-9174-C41B245CE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D1EEBE0-F5D0-4B24-88D6-3F1552CAB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3254B-6EB5-A283-5457-F30B9D7951C1}"/>
              </a:ext>
            </a:extLst>
          </p:cNvPr>
          <p:cNvSpPr>
            <a:spLocks noGrp="1"/>
          </p:cNvSpPr>
          <p:nvPr>
            <p:ph type="title"/>
          </p:nvPr>
        </p:nvSpPr>
        <p:spPr>
          <a:xfrm>
            <a:off x="1969804" y="3428998"/>
            <a:ext cx="2861811" cy="2268559"/>
          </a:xfrm>
        </p:spPr>
        <p:txBody>
          <a:bodyPr vert="horz" lIns="91440" tIns="45720" rIns="91440" bIns="45720" rtlCol="0" anchor="t">
            <a:normAutofit/>
          </a:bodyPr>
          <a:lstStyle/>
          <a:p>
            <a:pPr algn="r"/>
            <a:r>
              <a:rPr lang="en-US" sz="2000"/>
              <a:t>IT Management Team will be able to check through the events logs of authenticated users logging into network system.</a:t>
            </a:r>
            <a:br>
              <a:rPr lang="en-US" sz="2000"/>
            </a:br>
            <a:endParaRPr lang="en-US" sz="2000"/>
          </a:p>
        </p:txBody>
      </p:sp>
      <p:pic>
        <p:nvPicPr>
          <p:cNvPr id="6" name="Picture 5" descr="A screenshot of a computer&#10;&#10;Description automatically generated">
            <a:extLst>
              <a:ext uri="{FF2B5EF4-FFF2-40B4-BE49-F238E27FC236}">
                <a16:creationId xmlns:a16="http://schemas.microsoft.com/office/drawing/2014/main" id="{EC55FC4B-A8BA-4D6A-6F94-8A955875B8CD}"/>
              </a:ext>
            </a:extLst>
          </p:cNvPr>
          <p:cNvPicPr>
            <a:picLocks noChangeAspect="1"/>
          </p:cNvPicPr>
          <p:nvPr/>
        </p:nvPicPr>
        <p:blipFill rotWithShape="1">
          <a:blip r:embed="rId5"/>
          <a:srcRect l="6205" r="6202" b="-2"/>
          <a:stretch/>
        </p:blipFill>
        <p:spPr>
          <a:xfrm>
            <a:off x="6432299" y="646701"/>
            <a:ext cx="3322217" cy="310066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a:extLst>
              <a:ext uri="{FF2B5EF4-FFF2-40B4-BE49-F238E27FC236}">
                <a16:creationId xmlns:a16="http://schemas.microsoft.com/office/drawing/2014/main" id="{E2FB95AD-0FE6-7961-3A0A-FA38CF00EBF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38" r="25611" b="3"/>
          <a:stretch/>
        </p:blipFill>
        <p:spPr bwMode="auto">
          <a:xfrm rot="5400000">
            <a:off x="5621860" y="4009057"/>
            <a:ext cx="2133569" cy="2271265"/>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screenshot of a computer&#10;&#10;Description automatically generated">
            <a:extLst>
              <a:ext uri="{FF2B5EF4-FFF2-40B4-BE49-F238E27FC236}">
                <a16:creationId xmlns:a16="http://schemas.microsoft.com/office/drawing/2014/main" id="{C7B87305-9059-B34A-B8F7-062F7FA8CDD2}"/>
              </a:ext>
            </a:extLst>
          </p:cNvPr>
          <p:cNvPicPr>
            <a:picLocks noGrp="1" noChangeAspect="1"/>
          </p:cNvPicPr>
          <p:nvPr>
            <p:ph idx="1"/>
          </p:nvPr>
        </p:nvPicPr>
        <p:blipFill rotWithShape="1">
          <a:blip r:embed="rId7"/>
          <a:srcRect r="2" b="19378"/>
          <a:stretch/>
        </p:blipFill>
        <p:spPr>
          <a:xfrm>
            <a:off x="8254275" y="4196972"/>
            <a:ext cx="2487795" cy="189543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9" name="Rectangle 98">
            <a:extLst>
              <a:ext uri="{FF2B5EF4-FFF2-40B4-BE49-F238E27FC236}">
                <a16:creationId xmlns:a16="http://schemas.microsoft.com/office/drawing/2014/main" id="{312452E7-0627-472E-836E-A841639D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4171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9" name="Picture 58">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 name="Rectangle 60">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TextBox 68">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71" name="Rectangle 70">
            <a:extLst>
              <a:ext uri="{FF2B5EF4-FFF2-40B4-BE49-F238E27FC236}">
                <a16:creationId xmlns:a16="http://schemas.microsoft.com/office/drawing/2014/main" id="{CE4E23EB-7D1F-4223-8BC1-FB83F69F2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B2698634-69E1-4F09-BCF7-366A5A5C4F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5" name="Picture 74">
            <a:extLst>
              <a:ext uri="{FF2B5EF4-FFF2-40B4-BE49-F238E27FC236}">
                <a16:creationId xmlns:a16="http://schemas.microsoft.com/office/drawing/2014/main" id="{3675C6A3-66C2-4CB7-AC7E-F274B7277E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7" name="Rectangle 76">
            <a:extLst>
              <a:ext uri="{FF2B5EF4-FFF2-40B4-BE49-F238E27FC236}">
                <a16:creationId xmlns:a16="http://schemas.microsoft.com/office/drawing/2014/main" id="{62E5A367-0F56-4156-A2AE-FAD07299A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1AAEB5E-C547-4C88-B0D8-F24BE79F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B74DCE7-E922-457A-88B0-4299A3DA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1722C-73C5-A8F1-C716-D6FA050103BF}"/>
              </a:ext>
            </a:extLst>
          </p:cNvPr>
          <p:cNvSpPr>
            <a:spLocks noGrp="1"/>
          </p:cNvSpPr>
          <p:nvPr>
            <p:ph type="title"/>
          </p:nvPr>
        </p:nvSpPr>
        <p:spPr>
          <a:xfrm>
            <a:off x="1974254" y="5166421"/>
            <a:ext cx="8445357" cy="883524"/>
          </a:xfrm>
        </p:spPr>
        <p:txBody>
          <a:bodyPr vert="horz" lIns="91440" tIns="45720" rIns="91440" bIns="45720" rtlCol="0" anchor="t">
            <a:normAutofit/>
          </a:bodyPr>
          <a:lstStyle/>
          <a:p>
            <a:pPr algn="r"/>
            <a:r>
              <a:rPr lang="en-US" sz="2600"/>
              <a:t>pfSense Captive Portal has been implemented for users to sigh in</a:t>
            </a:r>
          </a:p>
        </p:txBody>
      </p:sp>
      <p:pic>
        <p:nvPicPr>
          <p:cNvPr id="5" name="Content Placeholder 4" descr="Graphical user interface, application&#10;&#10;Description automatically generated">
            <a:extLst>
              <a:ext uri="{FF2B5EF4-FFF2-40B4-BE49-F238E27FC236}">
                <a16:creationId xmlns:a16="http://schemas.microsoft.com/office/drawing/2014/main" id="{723820AA-9BF5-1529-7971-C8FC06356CB3}"/>
              </a:ext>
            </a:extLst>
          </p:cNvPr>
          <p:cNvPicPr>
            <a:picLocks noGrp="1" noChangeAspect="1"/>
          </p:cNvPicPr>
          <p:nvPr>
            <p:ph idx="1"/>
          </p:nvPr>
        </p:nvPicPr>
        <p:blipFill rotWithShape="1">
          <a:blip r:embed="rId5"/>
          <a:srcRect t="14229" r="2" b="2"/>
          <a:stretch/>
        </p:blipFill>
        <p:spPr>
          <a:xfrm>
            <a:off x="1648589" y="647190"/>
            <a:ext cx="4447502"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6" name="Picture 5" descr="A screenshot of a computer&#10;&#10;Description automatically generated">
            <a:extLst>
              <a:ext uri="{FF2B5EF4-FFF2-40B4-BE49-F238E27FC236}">
                <a16:creationId xmlns:a16="http://schemas.microsoft.com/office/drawing/2014/main" id="{72971322-1322-015B-917A-CE75B85E0DB7}"/>
              </a:ext>
            </a:extLst>
          </p:cNvPr>
          <p:cNvPicPr>
            <a:picLocks noChangeAspect="1"/>
          </p:cNvPicPr>
          <p:nvPr/>
        </p:nvPicPr>
        <p:blipFill rotWithShape="1">
          <a:blip r:embed="rId6"/>
          <a:srcRect t="14837" r="2" b="2"/>
          <a:stretch/>
        </p:blipFill>
        <p:spPr>
          <a:xfrm>
            <a:off x="6275762" y="647191"/>
            <a:ext cx="4466306"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3" name="Rectangle 82">
            <a:extLst>
              <a:ext uri="{FF2B5EF4-FFF2-40B4-BE49-F238E27FC236}">
                <a16:creationId xmlns:a16="http://schemas.microsoft.com/office/drawing/2014/main" id="{047B410D-C384-4834-95F7-EFE768C4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18616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24595-5EB2-D778-DA1F-179526978365}"/>
              </a:ext>
            </a:extLst>
          </p:cNvPr>
          <p:cNvSpPr>
            <a:spLocks noGrp="1"/>
          </p:cNvSpPr>
          <p:nvPr>
            <p:ph type="title"/>
          </p:nvPr>
        </p:nvSpPr>
        <p:spPr>
          <a:xfrm>
            <a:off x="1974254" y="5166421"/>
            <a:ext cx="8445357" cy="883524"/>
          </a:xfrm>
        </p:spPr>
        <p:txBody>
          <a:bodyPr vert="horz" lIns="91440" tIns="45720" rIns="91440" bIns="45720" rtlCol="0" anchor="t">
            <a:normAutofit/>
          </a:bodyPr>
          <a:lstStyle/>
          <a:p>
            <a:pPr algn="r"/>
            <a:r>
              <a:rPr lang="en-US" sz="2600"/>
              <a:t>IT Management Team can monitor the network activities through the events logs</a:t>
            </a:r>
          </a:p>
        </p:txBody>
      </p:sp>
      <p:sp>
        <p:nvSpPr>
          <p:cNvPr id="34" name="Rectangle 33">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6000CD51-2731-95EC-57CE-3F278FFA629A}"/>
              </a:ext>
            </a:extLst>
          </p:cNvPr>
          <p:cNvPicPr>
            <a:picLocks noGrp="1" noChangeAspect="1"/>
          </p:cNvPicPr>
          <p:nvPr>
            <p:ph idx="1"/>
          </p:nvPr>
        </p:nvPicPr>
        <p:blipFill rotWithShape="1">
          <a:blip r:embed="rId5"/>
          <a:srcRect t="4338" r="-1" b="51536"/>
          <a:stretch/>
        </p:blipFill>
        <p:spPr>
          <a:xfrm>
            <a:off x="1005401" y="-1"/>
            <a:ext cx="10380133" cy="4030679"/>
          </a:xfrm>
          <a:prstGeom prst="rect">
            <a:avLst/>
          </a:prstGeom>
          <a:ln>
            <a:solidFill>
              <a:schemeClr val="accent6"/>
            </a:solidFill>
          </a:ln>
        </p:spPr>
      </p:pic>
      <p:sp>
        <p:nvSpPr>
          <p:cNvPr id="36" name="Rectangle 35">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78762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2" name="Picture 3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3" name="Picture 3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4" name="Rectangle 3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4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4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4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TextBox 4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9" name="Rectangle 48">
            <a:extLst>
              <a:ext uri="{FF2B5EF4-FFF2-40B4-BE49-F238E27FC236}">
                <a16:creationId xmlns:a16="http://schemas.microsoft.com/office/drawing/2014/main" id="{C00D9662-5CF3-4BF8-85EE-E1503E35D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Coloured organisers on shelves">
            <a:extLst>
              <a:ext uri="{FF2B5EF4-FFF2-40B4-BE49-F238E27FC236}">
                <a16:creationId xmlns:a16="http://schemas.microsoft.com/office/drawing/2014/main" id="{D9C584B3-746B-D197-6F89-50008CD3DB03}"/>
              </a:ext>
            </a:extLst>
          </p:cNvPr>
          <p:cNvPicPr>
            <a:picLocks noChangeAspect="1"/>
          </p:cNvPicPr>
          <p:nvPr/>
        </p:nvPicPr>
        <p:blipFill rotWithShape="1">
          <a:blip r:embed="rId5">
            <a:duotone>
              <a:schemeClr val="accent1">
                <a:shade val="45000"/>
                <a:satMod val="135000"/>
              </a:schemeClr>
              <a:prstClr val="white"/>
            </a:duotone>
            <a:alphaModFix amt="35000"/>
          </a:blip>
          <a:srcRect t="8426" r="-1" b="8238"/>
          <a:stretch/>
        </p:blipFill>
        <p:spPr>
          <a:xfrm>
            <a:off x="20" y="10"/>
            <a:ext cx="12191675" cy="6857990"/>
          </a:xfrm>
          <a:prstGeom prst="rect">
            <a:avLst/>
          </a:prstGeom>
        </p:spPr>
      </p:pic>
      <p:pic>
        <p:nvPicPr>
          <p:cNvPr id="70" name="Picture 50">
            <a:extLst>
              <a:ext uri="{FF2B5EF4-FFF2-40B4-BE49-F238E27FC236}">
                <a16:creationId xmlns:a16="http://schemas.microsoft.com/office/drawing/2014/main" id="{39C7C206-8404-40AC-969B-40CE396E3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5" y="2105202"/>
            <a:ext cx="9360205" cy="4752798"/>
          </a:xfrm>
          <a:prstGeom prst="rect">
            <a:avLst/>
          </a:prstGeom>
        </p:spPr>
      </p:pic>
      <p:pic>
        <p:nvPicPr>
          <p:cNvPr id="71" name="Picture 52">
            <a:extLst>
              <a:ext uri="{FF2B5EF4-FFF2-40B4-BE49-F238E27FC236}">
                <a16:creationId xmlns:a16="http://schemas.microsoft.com/office/drawing/2014/main" id="{BEAD64B3-D01F-43C5-AFF5-7EDCC3D374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2" name="Rectangle 54">
            <a:extLst>
              <a:ext uri="{FF2B5EF4-FFF2-40B4-BE49-F238E27FC236}">
                <a16:creationId xmlns:a16="http://schemas.microsoft.com/office/drawing/2014/main" id="{5BF951FB-3496-4321-9E03-62C6C49A2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6">
            <a:extLst>
              <a:ext uri="{FF2B5EF4-FFF2-40B4-BE49-F238E27FC236}">
                <a16:creationId xmlns:a16="http://schemas.microsoft.com/office/drawing/2014/main" id="{612CC157-1C7E-4345-89D3-52E61E0A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8">
            <a:extLst>
              <a:ext uri="{FF2B5EF4-FFF2-40B4-BE49-F238E27FC236}">
                <a16:creationId xmlns:a16="http://schemas.microsoft.com/office/drawing/2014/main" id="{B3554ECE-6F4C-4F12-B9C2-1A8072672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4" y="0"/>
            <a:ext cx="4428326" cy="685800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13433-0A10-DFE7-8647-E517C6557DA7}"/>
              </a:ext>
            </a:extLst>
          </p:cNvPr>
          <p:cNvSpPr>
            <a:spLocks noGrp="1"/>
          </p:cNvSpPr>
          <p:nvPr>
            <p:ph type="title"/>
          </p:nvPr>
        </p:nvSpPr>
        <p:spPr>
          <a:xfrm>
            <a:off x="1969804" y="3428998"/>
            <a:ext cx="2659895" cy="2268559"/>
          </a:xfrm>
        </p:spPr>
        <p:txBody>
          <a:bodyPr vert="horz" lIns="91440" tIns="45720" rIns="91440" bIns="45720" rtlCol="0" anchor="t">
            <a:normAutofit/>
          </a:bodyPr>
          <a:lstStyle/>
          <a:p>
            <a:pPr algn="r"/>
            <a:r>
              <a:rPr lang="en-US" sz="3200"/>
              <a:t>FOLDER SHARING</a:t>
            </a:r>
          </a:p>
        </p:txBody>
      </p:sp>
      <p:sp>
        <p:nvSpPr>
          <p:cNvPr id="61" name="Rectangle 60">
            <a:extLst>
              <a:ext uri="{FF2B5EF4-FFF2-40B4-BE49-F238E27FC236}">
                <a16:creationId xmlns:a16="http://schemas.microsoft.com/office/drawing/2014/main" id="{1D35B0FD-0F2F-4198-91DA-900B7FB3F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384"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00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CE4E23EB-7D1F-4223-8BC1-FB83F69F2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2698634-69E1-4F09-BCF7-366A5A5C4F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3675C6A3-66C2-4CB7-AC7E-F274B7277E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62E5A367-0F56-4156-A2AE-FAD07299A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1AAEB5E-C547-4C88-B0D8-F24BE79F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74DCE7-E922-457A-88B0-4299A3DA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D35D7-5080-ACC7-1D7B-777356BFE4D1}"/>
              </a:ext>
            </a:extLst>
          </p:cNvPr>
          <p:cNvSpPr>
            <a:spLocks noGrp="1"/>
          </p:cNvSpPr>
          <p:nvPr>
            <p:ph type="title"/>
          </p:nvPr>
        </p:nvSpPr>
        <p:spPr>
          <a:xfrm>
            <a:off x="1974254" y="5166421"/>
            <a:ext cx="4447503" cy="883524"/>
          </a:xfrm>
        </p:spPr>
        <p:txBody>
          <a:bodyPr vert="horz" lIns="91440" tIns="45720" rIns="91440" bIns="45720" rtlCol="0" anchor="t">
            <a:normAutofit/>
          </a:bodyPr>
          <a:lstStyle/>
          <a:p>
            <a:r>
              <a:rPr lang="en-AU" dirty="0"/>
              <a:t>Share folder in RADIUS</a:t>
            </a:r>
            <a:endParaRPr lang="en-US" sz="1200" dirty="0"/>
          </a:p>
        </p:txBody>
      </p:sp>
      <p:pic>
        <p:nvPicPr>
          <p:cNvPr id="3" name="Picture 2" descr="A screenshot of a computer&#10;&#10;Description automatically generated">
            <a:extLst>
              <a:ext uri="{FF2B5EF4-FFF2-40B4-BE49-F238E27FC236}">
                <a16:creationId xmlns:a16="http://schemas.microsoft.com/office/drawing/2014/main" id="{519FC62D-50DB-A81A-7AE7-742BD7FE3587}"/>
              </a:ext>
            </a:extLst>
          </p:cNvPr>
          <p:cNvPicPr>
            <a:picLocks noChangeAspect="1"/>
          </p:cNvPicPr>
          <p:nvPr/>
        </p:nvPicPr>
        <p:blipFill rotWithShape="1">
          <a:blip r:embed="rId5"/>
          <a:srcRect l="7292" r="19375" b="1"/>
          <a:stretch/>
        </p:blipFill>
        <p:spPr>
          <a:xfrm>
            <a:off x="1648589" y="647190"/>
            <a:ext cx="4447502"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4" name="Picture 3" descr="A screenshot of a computer&#10;&#10;Description automatically generated">
            <a:extLst>
              <a:ext uri="{FF2B5EF4-FFF2-40B4-BE49-F238E27FC236}">
                <a16:creationId xmlns:a16="http://schemas.microsoft.com/office/drawing/2014/main" id="{A14786D3-E38A-B193-C206-81D995FF3D82}"/>
              </a:ext>
            </a:extLst>
          </p:cNvPr>
          <p:cNvPicPr>
            <a:picLocks noChangeAspect="1"/>
          </p:cNvPicPr>
          <p:nvPr/>
        </p:nvPicPr>
        <p:blipFill rotWithShape="1">
          <a:blip r:embed="rId6"/>
          <a:srcRect l="6527" r="19830" b="1"/>
          <a:stretch/>
        </p:blipFill>
        <p:spPr>
          <a:xfrm>
            <a:off x="6275762" y="647191"/>
            <a:ext cx="4466306"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5" name="Rectangle 34">
            <a:extLst>
              <a:ext uri="{FF2B5EF4-FFF2-40B4-BE49-F238E27FC236}">
                <a16:creationId xmlns:a16="http://schemas.microsoft.com/office/drawing/2014/main" id="{047B410D-C384-4834-95F7-EFE768C4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B9B6B26-4404-418A-EB3E-F0AB534CA17B}"/>
              </a:ext>
            </a:extLst>
          </p:cNvPr>
          <p:cNvSpPr txBox="1">
            <a:spLocks/>
          </p:cNvSpPr>
          <p:nvPr/>
        </p:nvSpPr>
        <p:spPr>
          <a:xfrm>
            <a:off x="6465116" y="5158995"/>
            <a:ext cx="4447503" cy="883524"/>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2400" b="0" i="0" kern="1200" cap="none">
                <a:solidFill>
                  <a:schemeClr val="tx1"/>
                </a:solidFill>
                <a:effectLst/>
                <a:latin typeface="+mj-lt"/>
                <a:ea typeface="+mj-ea"/>
                <a:cs typeface="+mj-cs"/>
              </a:defRPr>
            </a:lvl1pPr>
          </a:lstStyle>
          <a:p>
            <a:r>
              <a:rPr lang="en-AU" dirty="0"/>
              <a:t>c :\ drive,</a:t>
            </a:r>
            <a:br>
              <a:rPr lang="en-AU" dirty="0"/>
            </a:br>
            <a:r>
              <a:rPr lang="en-AU" dirty="0"/>
              <a:t>Client user </a:t>
            </a:r>
            <a:r>
              <a:rPr lang="en-AU" dirty="0" err="1"/>
              <a:t>sam</a:t>
            </a:r>
            <a:r>
              <a:rPr lang="en-AU" dirty="0"/>
              <a:t> trying to access </a:t>
            </a:r>
            <a:br>
              <a:rPr lang="en-AU" dirty="0"/>
            </a:br>
            <a:r>
              <a:rPr lang="en-AU" u="sng" dirty="0">
                <a:hlinkClick r:id="rId7"/>
              </a:rPr>
              <a:t>\\radiusserver\home</a:t>
            </a:r>
            <a:r>
              <a:rPr lang="en-AU" dirty="0"/>
              <a:t> folder</a:t>
            </a:r>
            <a:endParaRPr lang="en-US" sz="1200" dirty="0"/>
          </a:p>
        </p:txBody>
      </p:sp>
    </p:spTree>
    <p:extLst>
      <p:ext uri="{BB962C8B-B14F-4D97-AF65-F5344CB8AC3E}">
        <p14:creationId xmlns:p14="http://schemas.microsoft.com/office/powerpoint/2010/main" val="2089016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A0804-4AFF-F701-34D5-11B836073CBB}"/>
              </a:ext>
            </a:extLst>
          </p:cNvPr>
          <p:cNvSpPr>
            <a:spLocks noGrp="1"/>
          </p:cNvSpPr>
          <p:nvPr>
            <p:ph type="title"/>
          </p:nvPr>
        </p:nvSpPr>
        <p:spPr>
          <a:xfrm>
            <a:off x="1969803" y="808056"/>
            <a:ext cx="8608037" cy="1077229"/>
          </a:xfrm>
        </p:spPr>
        <p:txBody>
          <a:bodyPr>
            <a:normAutofit/>
          </a:bodyPr>
          <a:lstStyle/>
          <a:p>
            <a:pPr algn="l"/>
            <a:r>
              <a:rPr lang="en-AU" dirty="0"/>
              <a:t>Topology used for </a:t>
            </a:r>
            <a:r>
              <a:rPr lang="en-AU" dirty="0" err="1"/>
              <a:t>CoffeeBytes</a:t>
            </a:r>
            <a:endParaRPr lang="en-AU" dirty="0"/>
          </a:p>
        </p:txBody>
      </p:sp>
      <p:sp>
        <p:nvSpPr>
          <p:cNvPr id="8" name="Content Placeholder 7">
            <a:extLst>
              <a:ext uri="{FF2B5EF4-FFF2-40B4-BE49-F238E27FC236}">
                <a16:creationId xmlns:a16="http://schemas.microsoft.com/office/drawing/2014/main" id="{DD6749CA-CB1F-4E54-1FDF-E31FE9ECDB92}"/>
              </a:ext>
            </a:extLst>
          </p:cNvPr>
          <p:cNvSpPr>
            <a:spLocks noGrp="1"/>
          </p:cNvSpPr>
          <p:nvPr>
            <p:ph idx="1"/>
          </p:nvPr>
        </p:nvSpPr>
        <p:spPr>
          <a:xfrm>
            <a:off x="1975805" y="2052116"/>
            <a:ext cx="2908167" cy="3997828"/>
          </a:xfrm>
        </p:spPr>
        <p:txBody>
          <a:bodyPr>
            <a:normAutofit/>
          </a:bodyPr>
          <a:lstStyle/>
          <a:p>
            <a:r>
              <a:rPr lang="en-US" sz="1600"/>
              <a:t>IT administrator of IPJCoffee has decided to use two Microsoft 2019 servers one for Active directory, DNS and DHCP and group policies and another one is radius for saving certificates for authentication. It has two layers to segment the network for security.</a:t>
            </a:r>
            <a:endParaRPr lang="en-US" sz="1600" dirty="0"/>
          </a:p>
        </p:txBody>
      </p:sp>
      <p:sp>
        <p:nvSpPr>
          <p:cNvPr id="40" name="Rectangle 39">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computer network&#10;&#10;Description automatically generated with low confidence">
            <a:extLst>
              <a:ext uri="{FF2B5EF4-FFF2-40B4-BE49-F238E27FC236}">
                <a16:creationId xmlns:a16="http://schemas.microsoft.com/office/drawing/2014/main" id="{8F5B5EE9-2B9A-D265-9E88-519C587E363E}"/>
              </a:ext>
            </a:extLst>
          </p:cNvPr>
          <p:cNvPicPr>
            <a:picLocks noChangeAspect="1"/>
          </p:cNvPicPr>
          <p:nvPr/>
        </p:nvPicPr>
        <p:blipFill>
          <a:blip r:embed="rId5"/>
          <a:stretch>
            <a:fillRect/>
          </a:stretch>
        </p:blipFill>
        <p:spPr>
          <a:xfrm>
            <a:off x="5024914" y="2275429"/>
            <a:ext cx="6159553" cy="3430115"/>
          </a:xfrm>
          <a:prstGeom prst="rect">
            <a:avLst/>
          </a:prstGeom>
        </p:spPr>
      </p:pic>
    </p:spTree>
    <p:extLst>
      <p:ext uri="{BB962C8B-B14F-4D97-AF65-F5344CB8AC3E}">
        <p14:creationId xmlns:p14="http://schemas.microsoft.com/office/powerpoint/2010/main" val="115710445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1" name="Picture 42">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44">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3" name="Rectangle 46">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48">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50">
            <a:extLst>
              <a:ext uri="{FF2B5EF4-FFF2-40B4-BE49-F238E27FC236}">
                <a16:creationId xmlns:a16="http://schemas.microsoft.com/office/drawing/2014/main" id="{D0A08A6F-C28D-4C68-9627-9B83F062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52">
            <a:extLst>
              <a:ext uri="{FF2B5EF4-FFF2-40B4-BE49-F238E27FC236}">
                <a16:creationId xmlns:a16="http://schemas.microsoft.com/office/drawing/2014/main" id="{D6DAD309-1212-498F-ABAD-388FFD322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TextBox 54">
            <a:extLst>
              <a:ext uri="{FF2B5EF4-FFF2-40B4-BE49-F238E27FC236}">
                <a16:creationId xmlns:a16="http://schemas.microsoft.com/office/drawing/2014/main" id="{8F297EF4-1A36-4B32-9046-62BAFD8D81A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78" name="Rectangle 56">
            <a:extLst>
              <a:ext uri="{FF2B5EF4-FFF2-40B4-BE49-F238E27FC236}">
                <a16:creationId xmlns:a16="http://schemas.microsoft.com/office/drawing/2014/main" id="{EE80C9D3-581D-4F94-9602-B6B708C1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58">
            <a:extLst>
              <a:ext uri="{FF2B5EF4-FFF2-40B4-BE49-F238E27FC236}">
                <a16:creationId xmlns:a16="http://schemas.microsoft.com/office/drawing/2014/main" id="{D3CD99E0-8BF7-406D-BD54-3DBF9156D7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0" name="Picture 60">
            <a:extLst>
              <a:ext uri="{FF2B5EF4-FFF2-40B4-BE49-F238E27FC236}">
                <a16:creationId xmlns:a16="http://schemas.microsoft.com/office/drawing/2014/main" id="{3CD71877-3E29-46BA-8102-BA51BAC20B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1" name="Rectangle 62">
            <a:extLst>
              <a:ext uri="{FF2B5EF4-FFF2-40B4-BE49-F238E27FC236}">
                <a16:creationId xmlns:a16="http://schemas.microsoft.com/office/drawing/2014/main" id="{A8E12A96-2B78-465B-A2B8-A8E9DD711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58033E9E-E33E-4351-9B15-A35E144A7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CB47C71A-EFE6-464E-A6BC-2B97788D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D35D7-5080-ACC7-1D7B-777356BFE4D1}"/>
              </a:ext>
            </a:extLst>
          </p:cNvPr>
          <p:cNvSpPr>
            <a:spLocks noGrp="1"/>
          </p:cNvSpPr>
          <p:nvPr>
            <p:ph type="title"/>
          </p:nvPr>
        </p:nvSpPr>
        <p:spPr>
          <a:xfrm>
            <a:off x="6404351" y="808056"/>
            <a:ext cx="4168377" cy="1077229"/>
          </a:xfrm>
        </p:spPr>
        <p:txBody>
          <a:bodyPr vert="horz" lIns="91440" tIns="45720" rIns="91440" bIns="45720" rtlCol="0" anchor="t">
            <a:normAutofit/>
          </a:bodyPr>
          <a:lstStyle/>
          <a:p>
            <a:r>
              <a:rPr lang="en-US" sz="3400"/>
              <a:t>User:billy have access h drive </a:t>
            </a:r>
          </a:p>
        </p:txBody>
      </p:sp>
      <p:pic>
        <p:nvPicPr>
          <p:cNvPr id="3" name="Picture 2">
            <a:extLst>
              <a:ext uri="{FF2B5EF4-FFF2-40B4-BE49-F238E27FC236}">
                <a16:creationId xmlns:a16="http://schemas.microsoft.com/office/drawing/2014/main" id="{18E28266-1E6A-4399-A957-112862644314}"/>
              </a:ext>
            </a:extLst>
          </p:cNvPr>
          <p:cNvPicPr>
            <a:picLocks noChangeAspect="1"/>
          </p:cNvPicPr>
          <p:nvPr/>
        </p:nvPicPr>
        <p:blipFill rotWithShape="1">
          <a:blip r:embed="rId5"/>
          <a:srcRect l="11245" r="10505" b="3"/>
          <a:stretch/>
        </p:blipFill>
        <p:spPr>
          <a:xfrm>
            <a:off x="1659297" y="644472"/>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Picture 4">
            <a:extLst>
              <a:ext uri="{FF2B5EF4-FFF2-40B4-BE49-F238E27FC236}">
                <a16:creationId xmlns:a16="http://schemas.microsoft.com/office/drawing/2014/main" id="{FD718932-7C16-643C-7904-1A446CE84756}"/>
              </a:ext>
            </a:extLst>
          </p:cNvPr>
          <p:cNvPicPr>
            <a:picLocks noChangeAspect="1"/>
          </p:cNvPicPr>
          <p:nvPr/>
        </p:nvPicPr>
        <p:blipFill rotWithShape="1">
          <a:blip r:embed="rId6"/>
          <a:srcRect l="11729" r="10021" b="3"/>
          <a:stretch/>
        </p:blipFill>
        <p:spPr>
          <a:xfrm>
            <a:off x="1659297" y="3590198"/>
            <a:ext cx="3781046"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 name="Title 1">
            <a:extLst>
              <a:ext uri="{FF2B5EF4-FFF2-40B4-BE49-F238E27FC236}">
                <a16:creationId xmlns:a16="http://schemas.microsoft.com/office/drawing/2014/main" id="{496F99F7-AF87-7F5E-BA60-99E5DC508377}"/>
              </a:ext>
            </a:extLst>
          </p:cNvPr>
          <p:cNvSpPr txBox="1">
            <a:spLocks/>
          </p:cNvSpPr>
          <p:nvPr/>
        </p:nvSpPr>
        <p:spPr>
          <a:xfrm>
            <a:off x="6324380" y="2213645"/>
            <a:ext cx="4168378" cy="3997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cap="none">
                <a:solidFill>
                  <a:schemeClr val="tx1"/>
                </a:solidFill>
                <a:effectLst/>
                <a:latin typeface="+mj-lt"/>
                <a:ea typeface="+mj-ea"/>
                <a:cs typeface="+mj-cs"/>
              </a:defRPr>
            </a:lvl1pPr>
          </a:lstStyle>
          <a:p>
            <a:pPr>
              <a:lnSpc>
                <a:spcPct val="120000"/>
              </a:lnSpc>
              <a:spcAft>
                <a:spcPts val="600"/>
              </a:spcAft>
              <a:buClr>
                <a:schemeClr val="accent6"/>
              </a:buClr>
              <a:buSzPct val="90000"/>
              <a:buFont typeface="Wingdings" panose="05000000000000000000" pitchFamily="2" charset="2"/>
              <a:buChar char="§"/>
            </a:pPr>
            <a:r>
              <a:rPr lang="en-US" dirty="0">
                <a:latin typeface="+mn-lt"/>
                <a:ea typeface="+mn-ea"/>
                <a:cs typeface="+mn-cs"/>
              </a:rPr>
              <a:t>When user trying to open path:</a:t>
            </a:r>
          </a:p>
          <a:p>
            <a:pPr>
              <a:lnSpc>
                <a:spcPct val="120000"/>
              </a:lnSpc>
              <a:spcAft>
                <a:spcPts val="600"/>
              </a:spcAft>
              <a:buClr>
                <a:schemeClr val="accent6"/>
              </a:buClr>
              <a:buSzPct val="90000"/>
              <a:buFont typeface="Wingdings" panose="05000000000000000000" pitchFamily="2" charset="2"/>
              <a:buChar char="§"/>
            </a:pPr>
            <a:r>
              <a:rPr lang="en-US" dirty="0">
                <a:latin typeface="+mn-lt"/>
                <a:ea typeface="+mn-ea"/>
                <a:cs typeface="+mn-cs"/>
              </a:rPr>
              <a:t>\\radiusserver\home</a:t>
            </a:r>
          </a:p>
        </p:txBody>
      </p:sp>
      <p:sp>
        <p:nvSpPr>
          <p:cNvPr id="84" name="Rectangle 68">
            <a:extLst>
              <a:ext uri="{FF2B5EF4-FFF2-40B4-BE49-F238E27FC236}">
                <a16:creationId xmlns:a16="http://schemas.microsoft.com/office/drawing/2014/main" id="{B976FD44-391B-4243-8035-CEE0AB03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33920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85" name="Picture 184">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7" name="Picture 186">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9" name="Rectangle 188">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 name="Rectangle 190">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 name="Rectangle 192">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 name="Rectangle 194">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 name="TextBox 196">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150" name="Picture 149" descr="School corridor with lockers">
            <a:extLst>
              <a:ext uri="{FF2B5EF4-FFF2-40B4-BE49-F238E27FC236}">
                <a16:creationId xmlns:a16="http://schemas.microsoft.com/office/drawing/2014/main" id="{4AEAF96B-F5B1-5CA0-8626-4DFCF68FEB50}"/>
              </a:ext>
            </a:extLst>
          </p:cNvPr>
          <p:cNvPicPr>
            <a:picLocks noChangeAspect="1"/>
          </p:cNvPicPr>
          <p:nvPr/>
        </p:nvPicPr>
        <p:blipFill rotWithShape="1">
          <a:blip r:embed="rId5"/>
          <a:srcRect t="21628" r="9091"/>
          <a:stretch/>
        </p:blipFill>
        <p:spPr>
          <a:xfrm>
            <a:off x="20" y="227"/>
            <a:ext cx="12191675" cy="6858000"/>
          </a:xfrm>
          <a:prstGeom prst="rect">
            <a:avLst/>
          </a:prstGeom>
        </p:spPr>
      </p:pic>
      <p:pic>
        <p:nvPicPr>
          <p:cNvPr id="199" name="Picture 198">
            <a:extLst>
              <a:ext uri="{FF2B5EF4-FFF2-40B4-BE49-F238E27FC236}">
                <a16:creationId xmlns:a16="http://schemas.microsoft.com/office/drawing/2014/main" id="{97E95E2F-46AB-4CC1-B3EC-E895B83649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01" name="Picture 200">
            <a:extLst>
              <a:ext uri="{FF2B5EF4-FFF2-40B4-BE49-F238E27FC236}">
                <a16:creationId xmlns:a16="http://schemas.microsoft.com/office/drawing/2014/main" id="{948DAB23-6C4D-4138-8D67-DC09574BC8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3" name="Rectangle 202">
            <a:extLst>
              <a:ext uri="{FF2B5EF4-FFF2-40B4-BE49-F238E27FC236}">
                <a16:creationId xmlns:a16="http://schemas.microsoft.com/office/drawing/2014/main" id="{27F7FCF9-9DC8-4809-ABA1-9E838A2C2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DCDABCB5-7B43-4F1E-A92D-40B7FC42C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9068540E-7885-4861-BD0F-31569004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9DD80-C664-3B59-14BF-CA49DE042BD0}"/>
              </a:ext>
            </a:extLst>
          </p:cNvPr>
          <p:cNvSpPr>
            <a:spLocks noGrp="1"/>
          </p:cNvSpPr>
          <p:nvPr>
            <p:ph type="title"/>
          </p:nvPr>
        </p:nvSpPr>
        <p:spPr>
          <a:xfrm>
            <a:off x="1964040" y="3428998"/>
            <a:ext cx="4128142" cy="2268559"/>
          </a:xfrm>
        </p:spPr>
        <p:txBody>
          <a:bodyPr vert="horz" lIns="91440" tIns="45720" rIns="91440" bIns="45720" rtlCol="0" anchor="t">
            <a:normAutofit/>
          </a:bodyPr>
          <a:lstStyle/>
          <a:p>
            <a:pPr algn="r"/>
            <a:br>
              <a:rPr lang="en-US" sz="3300"/>
            </a:br>
            <a:r>
              <a:rPr lang="en-US" sz="3300"/>
              <a:t>Physical SECURITY PROCEDURE</a:t>
            </a:r>
            <a:br>
              <a:rPr lang="en-US" sz="3300"/>
            </a:br>
            <a:endParaRPr lang="en-US" sz="3300"/>
          </a:p>
        </p:txBody>
      </p:sp>
      <p:sp>
        <p:nvSpPr>
          <p:cNvPr id="209" name="Rectangle 208">
            <a:extLst>
              <a:ext uri="{FF2B5EF4-FFF2-40B4-BE49-F238E27FC236}">
                <a16:creationId xmlns:a16="http://schemas.microsoft.com/office/drawing/2014/main" id="{803A8740-FDD5-4A54-851E-CEC119ED8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629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a:stretch/>
        </a:blipFill>
        <a:effectLst/>
      </p:bgPr>
    </p:bg>
    <p:spTree>
      <p:nvGrpSpPr>
        <p:cNvPr id="1" name=""/>
        <p:cNvGrpSpPr/>
        <p:nvPr/>
      </p:nvGrpSpPr>
      <p:grpSpPr>
        <a:xfrm>
          <a:off x="0" y="0"/>
          <a:ext cx="0" cy="0"/>
          <a:chOff x="0" y="0"/>
          <a:chExt cx="0" cy="0"/>
        </a:xfrm>
      </p:grpSpPr>
      <p:pic>
        <p:nvPicPr>
          <p:cNvPr id="168" name="Picture 139">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9" name="Picture 141">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0" name="Rectangle 143">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 name="Rectangle 145">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Rectangle 147">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Rectangle 149">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TextBox 151">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FCF5C153-9186-9A77-77DB-C42A34D8DE91}"/>
              </a:ext>
            </a:extLst>
          </p:cNvPr>
          <p:cNvSpPr>
            <a:spLocks noGrp="1"/>
          </p:cNvSpPr>
          <p:nvPr>
            <p:ph type="title"/>
          </p:nvPr>
        </p:nvSpPr>
        <p:spPr>
          <a:xfrm>
            <a:off x="2611808" y="808056"/>
            <a:ext cx="7958331" cy="527121"/>
          </a:xfrm>
        </p:spPr>
        <p:txBody>
          <a:bodyPr vert="horz" lIns="91440" tIns="45720" rIns="91440" bIns="45720" rtlCol="0" anchor="t">
            <a:normAutofit fontScale="90000"/>
          </a:bodyPr>
          <a:lstStyle/>
          <a:p>
            <a:r>
              <a:rPr lang="en-US" sz="2000" kern="0" cap="all" dirty="0">
                <a:effectLst/>
                <a:latin typeface="Biome Light" panose="020B0303030204020804" pitchFamily="34" charset="0"/>
                <a:cs typeface="Times New Roman" panose="02020603050405020304" pitchFamily="18" charset="0"/>
              </a:rPr>
              <a:t>Physical SECURITY PROCEDURE</a:t>
            </a:r>
            <a:br>
              <a:rPr lang="en-AU" sz="1800" b="1" kern="0" cap="all" dirty="0">
                <a:effectLst/>
                <a:latin typeface="Arial" panose="020B0604020202020204" pitchFamily="34" charset="0"/>
                <a:cs typeface="Times New Roman" panose="02020603050405020304" pitchFamily="18" charset="0"/>
              </a:rPr>
            </a:br>
            <a:endParaRPr lang="en-US" sz="3400" dirty="0"/>
          </a:p>
        </p:txBody>
      </p:sp>
      <p:graphicFrame>
        <p:nvGraphicFramePr>
          <p:cNvPr id="5" name="Content Placeholder 4">
            <a:extLst>
              <a:ext uri="{FF2B5EF4-FFF2-40B4-BE49-F238E27FC236}">
                <a16:creationId xmlns:a16="http://schemas.microsoft.com/office/drawing/2014/main" id="{E53F95E1-6E04-53F9-755A-142C580923C7}"/>
              </a:ext>
            </a:extLst>
          </p:cNvPr>
          <p:cNvGraphicFramePr>
            <a:graphicFrameLocks noGrp="1"/>
          </p:cNvGraphicFramePr>
          <p:nvPr>
            <p:ph idx="1"/>
            <p:extLst>
              <p:ext uri="{D42A27DB-BD31-4B8C-83A1-F6EECF244321}">
                <p14:modId xmlns:p14="http://schemas.microsoft.com/office/powerpoint/2010/main" val="3071725417"/>
              </p:ext>
            </p:extLst>
          </p:nvPr>
        </p:nvGraphicFramePr>
        <p:xfrm>
          <a:off x="1523723" y="1780582"/>
          <a:ext cx="8951860" cy="4907802"/>
        </p:xfrm>
        <a:graphic>
          <a:graphicData uri="http://schemas.openxmlformats.org/drawingml/2006/table">
            <a:tbl>
              <a:tblPr firstRow="1" firstCol="1" lastRow="1" lastCol="1" bandRow="1" bandCol="1">
                <a:tableStyleId>{8799B23B-EC83-4686-B30A-512413B5E67A}</a:tableStyleId>
              </a:tblPr>
              <a:tblGrid>
                <a:gridCol w="8951860">
                  <a:extLst>
                    <a:ext uri="{9D8B030D-6E8A-4147-A177-3AD203B41FA5}">
                      <a16:colId xmlns:a16="http://schemas.microsoft.com/office/drawing/2014/main" val="271921108"/>
                    </a:ext>
                  </a:extLst>
                </a:gridCol>
              </a:tblGrid>
              <a:tr h="3276647">
                <a:tc>
                  <a:txBody>
                    <a:bodyPr/>
                    <a:lstStyle/>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All network servers shall be in a locked or secured in a locked room.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All network server rooms shall have fire extinguishers located within the room. Network Technicians shall be aware of the location of the fire alarm. There should be smoke detector installed in the room.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The network server room should be monitored for temperature.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A logging system shall be set up to document any visitors to the server room. All visitors to the server room or LAN/Phone shall be always escorted.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No drinking is allowed around computer equipment.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Sensitive information shall not be stored on portable computers that are taken outside of secured areas.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Do not leave confidential information on desks after working hours or in rooms that are un-attended.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When dealing with confidential information, ensure that no one is watching over your shoulder. This precaution should also be taken when typing in passwords. </a:t>
                      </a:r>
                    </a:p>
                    <a:p>
                      <a:pPr marL="285750" lvl="0" indent="-285750">
                        <a:buFont typeface="Wingdings" panose="05000000000000000000" pitchFamily="2" charset="2"/>
                        <a:buChar char="ü"/>
                      </a:pPr>
                      <a:r>
                        <a:rPr lang="en-AU" sz="1800" b="1" kern="1200" dirty="0">
                          <a:solidFill>
                            <a:schemeClr val="tx1"/>
                          </a:solidFill>
                          <a:effectLst/>
                          <a:latin typeface="+mn-lt"/>
                          <a:ea typeface="+mn-ea"/>
                          <a:cs typeface="+mn-cs"/>
                        </a:rPr>
                        <a:t>Attended operation is required when printing confidential information to an unsecured.</a:t>
                      </a:r>
                    </a:p>
                    <a:p>
                      <a:pPr marL="297180" algn="l">
                        <a:lnSpc>
                          <a:spcPct val="115000"/>
                        </a:lnSpc>
                        <a:spcAft>
                          <a:spcPts val="1000"/>
                        </a:spcAft>
                      </a:pPr>
                      <a:r>
                        <a:rPr lang="en-AU" sz="1100" b="0" cap="none" spc="60" dirty="0">
                          <a:solidFill>
                            <a:schemeClr val="bg1"/>
                          </a:solidFill>
                          <a:effectLst/>
                        </a:rPr>
                        <a:t> </a:t>
                      </a:r>
                    </a:p>
                  </a:txBody>
                  <a:tcPr marL="0" marR="3129" marT="67959" marB="0" anchor="ctr"/>
                </a:tc>
                <a:extLst>
                  <a:ext uri="{0D108BD9-81ED-4DB2-BD59-A6C34878D82A}">
                    <a16:rowId xmlns:a16="http://schemas.microsoft.com/office/drawing/2014/main" val="3919366540"/>
                  </a:ext>
                </a:extLst>
              </a:tr>
            </a:tbl>
          </a:graphicData>
        </a:graphic>
      </p:graphicFrame>
    </p:spTree>
    <p:extLst>
      <p:ext uri="{BB962C8B-B14F-4D97-AF65-F5344CB8AC3E}">
        <p14:creationId xmlns:p14="http://schemas.microsoft.com/office/powerpoint/2010/main" val="3721591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8" name="Picture 6">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8">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10">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2">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4">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16">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18">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8" name="Rectangle 20">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2">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40" name="Freeform: Shape 24">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29" name="Rectangle 28">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Shape 30">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32">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C6D2B-54C1-1865-12B2-F0C59DE5D6E0}"/>
              </a:ext>
            </a:extLst>
          </p:cNvPr>
          <p:cNvSpPr>
            <a:spLocks noGrp="1"/>
          </p:cNvSpPr>
          <p:nvPr>
            <p:ph type="title"/>
          </p:nvPr>
        </p:nvSpPr>
        <p:spPr>
          <a:xfrm>
            <a:off x="2193167" y="2590984"/>
            <a:ext cx="7369642" cy="3608480"/>
          </a:xfrm>
        </p:spPr>
        <p:txBody>
          <a:bodyPr vert="horz" lIns="91440" tIns="45720" rIns="91440" bIns="45720" rtlCol="0" anchor="t">
            <a:normAutofit/>
          </a:bodyPr>
          <a:lstStyle/>
          <a:p>
            <a:r>
              <a:rPr lang="en-US" sz="8000"/>
              <a:t>VLAN Implementation</a:t>
            </a:r>
          </a:p>
        </p:txBody>
      </p:sp>
    </p:spTree>
    <p:extLst>
      <p:ext uri="{BB962C8B-B14F-4D97-AF65-F5344CB8AC3E}">
        <p14:creationId xmlns:p14="http://schemas.microsoft.com/office/powerpoint/2010/main" val="64544064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7" name="Picture 76">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9" name="Rectangle 78">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TextBox 86">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89" name="Rectangle 88">
            <a:extLst>
              <a:ext uri="{FF2B5EF4-FFF2-40B4-BE49-F238E27FC236}">
                <a16:creationId xmlns:a16="http://schemas.microsoft.com/office/drawing/2014/main" id="{5711C81B-7EEF-492B-B020-8F70D91A3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509022BF-D139-4722-9687-A24C7BB05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3" name="Picture 92">
            <a:extLst>
              <a:ext uri="{FF2B5EF4-FFF2-40B4-BE49-F238E27FC236}">
                <a16:creationId xmlns:a16="http://schemas.microsoft.com/office/drawing/2014/main" id="{E40899B5-443F-433B-A071-A9E9102A22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95" name="Rectangle 94">
            <a:extLst>
              <a:ext uri="{FF2B5EF4-FFF2-40B4-BE49-F238E27FC236}">
                <a16:creationId xmlns:a16="http://schemas.microsoft.com/office/drawing/2014/main" id="{6400FC15-14CC-48D2-AB68-80D0DEE51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2BF38AF-8C6E-4005-9B3A-8C2A6BFD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7A4FCC5-360D-4D60-8A36-9EE87CD0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FD507-75E2-27E7-2981-E909AA569118}"/>
              </a:ext>
            </a:extLst>
          </p:cNvPr>
          <p:cNvSpPr>
            <a:spLocks noGrp="1"/>
          </p:cNvSpPr>
          <p:nvPr>
            <p:ph type="title"/>
          </p:nvPr>
        </p:nvSpPr>
        <p:spPr>
          <a:xfrm>
            <a:off x="1969804" y="3428998"/>
            <a:ext cx="3973282" cy="2268559"/>
          </a:xfrm>
        </p:spPr>
        <p:txBody>
          <a:bodyPr vert="horz" lIns="91440" tIns="45720" rIns="91440" bIns="45720" rtlCol="0" anchor="t">
            <a:normAutofit/>
          </a:bodyPr>
          <a:lstStyle/>
          <a:p>
            <a:pPr algn="r"/>
            <a:r>
              <a:rPr lang="en-US" sz="3700"/>
              <a:t>Create two interfaces WAN and LAN</a:t>
            </a:r>
            <a:br>
              <a:rPr lang="en-US" sz="3700"/>
            </a:br>
            <a:endParaRPr lang="en-US" sz="3700"/>
          </a:p>
        </p:txBody>
      </p:sp>
      <p:pic>
        <p:nvPicPr>
          <p:cNvPr id="7" name="Picture 6" descr="A screenshot of a computer screen&#10;&#10;Description automatically generated with medium confidence">
            <a:extLst>
              <a:ext uri="{FF2B5EF4-FFF2-40B4-BE49-F238E27FC236}">
                <a16:creationId xmlns:a16="http://schemas.microsoft.com/office/drawing/2014/main" id="{3FBF48DD-CE44-EC2B-9C6E-56F8FF7B336A}"/>
              </a:ext>
            </a:extLst>
          </p:cNvPr>
          <p:cNvPicPr>
            <a:picLocks noChangeAspect="1"/>
          </p:cNvPicPr>
          <p:nvPr/>
        </p:nvPicPr>
        <p:blipFill rotWithShape="1">
          <a:blip r:embed="rId5"/>
          <a:srcRect r="-3" b="234"/>
          <a:stretch/>
        </p:blipFill>
        <p:spPr>
          <a:xfrm>
            <a:off x="6748741" y="647191"/>
            <a:ext cx="3993327" cy="309745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screenshot of a computer&#10;&#10;Description automatically generated">
            <a:extLst>
              <a:ext uri="{FF2B5EF4-FFF2-40B4-BE49-F238E27FC236}">
                <a16:creationId xmlns:a16="http://schemas.microsoft.com/office/drawing/2014/main" id="{FBBE75DA-6694-2C17-0C64-B2D6DCCF28EF}"/>
              </a:ext>
            </a:extLst>
          </p:cNvPr>
          <p:cNvPicPr>
            <a:picLocks noChangeAspect="1"/>
          </p:cNvPicPr>
          <p:nvPr/>
        </p:nvPicPr>
        <p:blipFill rotWithShape="1">
          <a:blip r:embed="rId6"/>
          <a:srcRect l="1354" r="6379" b="-1"/>
          <a:stretch/>
        </p:blipFill>
        <p:spPr>
          <a:xfrm>
            <a:off x="6748741" y="4069102"/>
            <a:ext cx="3993327" cy="214237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01" name="Rectangle 100">
            <a:extLst>
              <a:ext uri="{FF2B5EF4-FFF2-40B4-BE49-F238E27FC236}">
                <a16:creationId xmlns:a16="http://schemas.microsoft.com/office/drawing/2014/main" id="{0C6F57F4-B2DB-4085-AF09-D860171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98150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1000-E15F-8E55-D173-75F4BD748097}"/>
              </a:ext>
            </a:extLst>
          </p:cNvPr>
          <p:cNvSpPr>
            <a:spLocks noGrp="1"/>
          </p:cNvSpPr>
          <p:nvPr>
            <p:ph type="title"/>
          </p:nvPr>
        </p:nvSpPr>
        <p:spPr/>
        <p:txBody>
          <a:bodyPr/>
          <a:lstStyle/>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Create the 2 VLANs for wireless guests and wireless staff</a:t>
            </a:r>
            <a:br>
              <a:rPr lang="en-AU"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AU" dirty="0"/>
          </a:p>
        </p:txBody>
      </p:sp>
      <p:pic>
        <p:nvPicPr>
          <p:cNvPr id="5" name="Content Placeholder 4" descr="A screenshot of a computer&#10;&#10;Description automatically generated">
            <a:extLst>
              <a:ext uri="{FF2B5EF4-FFF2-40B4-BE49-F238E27FC236}">
                <a16:creationId xmlns:a16="http://schemas.microsoft.com/office/drawing/2014/main" id="{9A89FB04-579F-01EE-837E-26539E1DE6C1}"/>
              </a:ext>
            </a:extLst>
          </p:cNvPr>
          <p:cNvPicPr>
            <a:picLocks noGrp="1" noChangeAspect="1"/>
          </p:cNvPicPr>
          <p:nvPr>
            <p:ph idx="1"/>
          </p:nvPr>
        </p:nvPicPr>
        <p:blipFill>
          <a:blip r:embed="rId2"/>
          <a:stretch>
            <a:fillRect/>
          </a:stretch>
        </p:blipFill>
        <p:spPr>
          <a:xfrm>
            <a:off x="5119688" y="1718192"/>
            <a:ext cx="5446712" cy="3420028"/>
          </a:xfrm>
          <a:prstGeom prst="rect">
            <a:avLst/>
          </a:prstGeom>
        </p:spPr>
      </p:pic>
    </p:spTree>
    <p:extLst>
      <p:ext uri="{BB962C8B-B14F-4D97-AF65-F5344CB8AC3E}">
        <p14:creationId xmlns:p14="http://schemas.microsoft.com/office/powerpoint/2010/main" val="358484019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7" name="Picture 88">
            <a:extLst>
              <a:ext uri="{FF2B5EF4-FFF2-40B4-BE49-F238E27FC236}">
                <a16:creationId xmlns:a16="http://schemas.microsoft.com/office/drawing/2014/main" id="{27792309-2D28-41BC-84CF-A610592772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8" name="Picture 90">
            <a:extLst>
              <a:ext uri="{FF2B5EF4-FFF2-40B4-BE49-F238E27FC236}">
                <a16:creationId xmlns:a16="http://schemas.microsoft.com/office/drawing/2014/main" id="{A4A77C25-5F33-4CC5-AAF6-E8103126E9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9" name="Rectangle 92">
            <a:extLst>
              <a:ext uri="{FF2B5EF4-FFF2-40B4-BE49-F238E27FC236}">
                <a16:creationId xmlns:a16="http://schemas.microsoft.com/office/drawing/2014/main" id="{D3777338-BF67-4A6E-A733-9D0E81C8A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94">
            <a:extLst>
              <a:ext uri="{FF2B5EF4-FFF2-40B4-BE49-F238E27FC236}">
                <a16:creationId xmlns:a16="http://schemas.microsoft.com/office/drawing/2014/main" id="{AC70F0F3-B393-4F7C-9317-B73BFE59F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1" name="Rectangle 96">
            <a:extLst>
              <a:ext uri="{FF2B5EF4-FFF2-40B4-BE49-F238E27FC236}">
                <a16:creationId xmlns:a16="http://schemas.microsoft.com/office/drawing/2014/main" id="{73DB8348-6507-4338-B113-CE5F57E35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98">
            <a:extLst>
              <a:ext uri="{FF2B5EF4-FFF2-40B4-BE49-F238E27FC236}">
                <a16:creationId xmlns:a16="http://schemas.microsoft.com/office/drawing/2014/main" id="{BC312354-3B2C-43CF-859C-4D81D57AE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TextBox 100">
            <a:extLst>
              <a:ext uri="{FF2B5EF4-FFF2-40B4-BE49-F238E27FC236}">
                <a16:creationId xmlns:a16="http://schemas.microsoft.com/office/drawing/2014/main" id="{F49A7D8C-D069-49B5-BE88-FB96E04ACD7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24" name="Rectangle 102">
            <a:extLst>
              <a:ext uri="{FF2B5EF4-FFF2-40B4-BE49-F238E27FC236}">
                <a16:creationId xmlns:a16="http://schemas.microsoft.com/office/drawing/2014/main" id="{068B5ADF-1D6E-42AE-BE97-25131EBA0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04">
            <a:extLst>
              <a:ext uri="{FF2B5EF4-FFF2-40B4-BE49-F238E27FC236}">
                <a16:creationId xmlns:a16="http://schemas.microsoft.com/office/drawing/2014/main" id="{DED20BF6-963C-4C4A-8C94-245D6B5AED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6" name="Picture 106">
            <a:extLst>
              <a:ext uri="{FF2B5EF4-FFF2-40B4-BE49-F238E27FC236}">
                <a16:creationId xmlns:a16="http://schemas.microsoft.com/office/drawing/2014/main" id="{E928C137-A3BE-4C56-A7A3-9BFFB3C059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7" name="Rectangle 108">
            <a:extLst>
              <a:ext uri="{FF2B5EF4-FFF2-40B4-BE49-F238E27FC236}">
                <a16:creationId xmlns:a16="http://schemas.microsoft.com/office/drawing/2014/main" id="{D9FF5F33-428E-4AE3-AF99-0C87EBAEA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10">
            <a:extLst>
              <a:ext uri="{FF2B5EF4-FFF2-40B4-BE49-F238E27FC236}">
                <a16:creationId xmlns:a16="http://schemas.microsoft.com/office/drawing/2014/main" id="{769B9038-A020-47DE-A8D7-84C7302D3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2">
            <a:extLst>
              <a:ext uri="{FF2B5EF4-FFF2-40B4-BE49-F238E27FC236}">
                <a16:creationId xmlns:a16="http://schemas.microsoft.com/office/drawing/2014/main" id="{44F99BD7-BAAC-44BF-A2BC-3F5F460F8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956ED-C9B9-BE37-1289-7E753B8E7D14}"/>
              </a:ext>
            </a:extLst>
          </p:cNvPr>
          <p:cNvSpPr>
            <a:spLocks noGrp="1"/>
          </p:cNvSpPr>
          <p:nvPr>
            <p:ph type="title"/>
          </p:nvPr>
        </p:nvSpPr>
        <p:spPr>
          <a:xfrm>
            <a:off x="1969804" y="3428998"/>
            <a:ext cx="3146624" cy="2268559"/>
          </a:xfrm>
        </p:spPr>
        <p:txBody>
          <a:bodyPr vert="horz" lIns="91440" tIns="45720" rIns="91440" bIns="45720" rtlCol="0" anchor="t">
            <a:normAutofit/>
          </a:bodyPr>
          <a:lstStyle/>
          <a:p>
            <a:pPr algn="r"/>
            <a:r>
              <a:rPr lang="en-US" sz="3600"/>
              <a:t>VLAN Logs</a:t>
            </a:r>
          </a:p>
        </p:txBody>
      </p:sp>
      <p:pic>
        <p:nvPicPr>
          <p:cNvPr id="7" name="Picture 6">
            <a:extLst>
              <a:ext uri="{FF2B5EF4-FFF2-40B4-BE49-F238E27FC236}">
                <a16:creationId xmlns:a16="http://schemas.microsoft.com/office/drawing/2014/main" id="{AD432B79-D747-7D2D-7FF2-8D0F71B1BF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401" r="19740" b="3"/>
          <a:stretch/>
        </p:blipFill>
        <p:spPr bwMode="auto">
          <a:xfrm>
            <a:off x="5764159" y="645833"/>
            <a:ext cx="2408522" cy="2701708"/>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screenshot of a computer&#10;&#10;Description automatically generated with medium confidence">
            <a:extLst>
              <a:ext uri="{FF2B5EF4-FFF2-40B4-BE49-F238E27FC236}">
                <a16:creationId xmlns:a16="http://schemas.microsoft.com/office/drawing/2014/main" id="{840D2681-4A80-F9D3-8995-2559DAA43438}"/>
              </a:ext>
            </a:extLst>
          </p:cNvPr>
          <p:cNvPicPr>
            <a:picLocks noChangeAspect="1"/>
          </p:cNvPicPr>
          <p:nvPr/>
        </p:nvPicPr>
        <p:blipFill rotWithShape="1">
          <a:blip r:embed="rId6"/>
          <a:srcRect l="20227" r="22048" b="-3"/>
          <a:stretch/>
        </p:blipFill>
        <p:spPr>
          <a:xfrm>
            <a:off x="8335931" y="645833"/>
            <a:ext cx="2408522" cy="270170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6" name="Picture 5" descr="A screenshot of a computer&#10;&#10;Description automatically generated with medium confidence">
            <a:extLst>
              <a:ext uri="{FF2B5EF4-FFF2-40B4-BE49-F238E27FC236}">
                <a16:creationId xmlns:a16="http://schemas.microsoft.com/office/drawing/2014/main" id="{9B9B1FDE-D915-6E74-F181-E94125E9370E}"/>
              </a:ext>
            </a:extLst>
          </p:cNvPr>
          <p:cNvPicPr>
            <a:picLocks noChangeAspect="1"/>
          </p:cNvPicPr>
          <p:nvPr/>
        </p:nvPicPr>
        <p:blipFill rotWithShape="1">
          <a:blip r:embed="rId7"/>
          <a:srcRect l="30090" r="26612" b="1"/>
          <a:stretch/>
        </p:blipFill>
        <p:spPr>
          <a:xfrm>
            <a:off x="6095999" y="3509767"/>
            <a:ext cx="4646069" cy="270170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30" name="Rectangle 114">
            <a:extLst>
              <a:ext uri="{FF2B5EF4-FFF2-40B4-BE49-F238E27FC236}">
                <a16:creationId xmlns:a16="http://schemas.microsoft.com/office/drawing/2014/main" id="{B1CA7E90-109A-4A3C-8C1B-8E5AEB4F6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02096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8" name="Picture 6">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8">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10">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2">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4">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16">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18">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8" name="Rectangle 20">
            <a:extLst>
              <a:ext uri="{FF2B5EF4-FFF2-40B4-BE49-F238E27FC236}">
                <a16:creationId xmlns:a16="http://schemas.microsoft.com/office/drawing/2014/main" id="{441B7737-E3D8-47F4-8B54-7529C7A83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2B8A17B2-9670-43B8-BE40-4682F8D2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gradFill flip="none" rotWithShape="1">
            <a:gsLst>
              <a:gs pos="100000">
                <a:schemeClr val="tx2">
                  <a:lumMod val="25000"/>
                  <a:alpha val="10000"/>
                </a:schemeClr>
              </a:gs>
              <a:gs pos="0">
                <a:schemeClr val="bg2">
                  <a:lumMod val="75000"/>
                  <a:lumOff val="25000"/>
                  <a:alpha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4">
            <a:extLst>
              <a:ext uri="{FF2B5EF4-FFF2-40B4-BE49-F238E27FC236}">
                <a16:creationId xmlns:a16="http://schemas.microsoft.com/office/drawing/2014/main" id="{2A60B230-846B-4625-A8CA-D35FEBA73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BEBA8EAE-BF5A-486C-A8C5-ECC9F3942E4B}">
                <a14:imgProps xmlns:a14="http://schemas.microsoft.com/office/drawing/2010/main">
                  <a14:imgLayer r:embed="rId6">
                    <a14:imgEffect>
                      <a14:brightnessContrast bright="-19000"/>
                    </a14:imgEffect>
                  </a14:imgLayer>
                </a14:imgProps>
              </a:ex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27" name="Picture 26">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AC1E939A-6A69-42AE-8471-3AD3A74AD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11236326" cy="6858000"/>
          </a:xfrm>
          <a:prstGeom prst="rect">
            <a:avLst/>
          </a:prstGeom>
          <a:gradFill flip="none" rotWithShape="1">
            <a:gsLst>
              <a:gs pos="0">
                <a:schemeClr val="bg2">
                  <a:alpha val="0"/>
                </a:schemeClr>
              </a:gs>
              <a:gs pos="100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5916CD-126D-E302-6A03-AF52A6449F9F}"/>
              </a:ext>
            </a:extLst>
          </p:cNvPr>
          <p:cNvSpPr>
            <a:spLocks noGrp="1"/>
          </p:cNvSpPr>
          <p:nvPr>
            <p:ph type="title"/>
          </p:nvPr>
        </p:nvSpPr>
        <p:spPr>
          <a:xfrm>
            <a:off x="1751771" y="1134409"/>
            <a:ext cx="6378102" cy="3875778"/>
          </a:xfrm>
        </p:spPr>
        <p:txBody>
          <a:bodyPr vert="horz" lIns="91440" tIns="45720" rIns="91440" bIns="45720" rtlCol="0" anchor="t">
            <a:normAutofit/>
          </a:bodyPr>
          <a:lstStyle/>
          <a:p>
            <a:r>
              <a:rPr lang="en-US" sz="8000"/>
              <a:t>Cattive Portal pfsense+</a:t>
            </a:r>
            <a:br>
              <a:rPr lang="en-US" sz="8000"/>
            </a:br>
            <a:endParaRPr lang="en-US" sz="8000"/>
          </a:p>
        </p:txBody>
      </p:sp>
      <p:sp>
        <p:nvSpPr>
          <p:cNvPr id="31" name="Rectangle 30">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ight Triangle 32">
            <a:extLst>
              <a:ext uri="{FF2B5EF4-FFF2-40B4-BE49-F238E27FC236}">
                <a16:creationId xmlns:a16="http://schemas.microsoft.com/office/drawing/2014/main" id="{F793961F-503F-434A-880A-EA44EB427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1092" y="1134409"/>
            <a:ext cx="239869" cy="23986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66504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6AA7C31-76FD-4B44-A1FF-D13D2515AE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43">
            <a:extLst>
              <a:ext uri="{FF2B5EF4-FFF2-40B4-BE49-F238E27FC236}">
                <a16:creationId xmlns:a16="http://schemas.microsoft.com/office/drawing/2014/main" id="{F5CE85F9-F4EE-4E5D-8235-528527A401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45">
            <a:extLst>
              <a:ext uri="{FF2B5EF4-FFF2-40B4-BE49-F238E27FC236}">
                <a16:creationId xmlns:a16="http://schemas.microsoft.com/office/drawing/2014/main" id="{17338BB4-74FF-4836-86B7-F1B0C2B62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1ABFA8A3-A231-4BC1-B8A5-C5BE7315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FE35963E-79B2-4A8E-8F24-A94E8DDDD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308E4331-210E-4E5F-9501-4C830E340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TextBox 53">
            <a:extLst>
              <a:ext uri="{FF2B5EF4-FFF2-40B4-BE49-F238E27FC236}">
                <a16:creationId xmlns:a16="http://schemas.microsoft.com/office/drawing/2014/main" id="{1A54F778-4E1C-4F6F-9318-9795AA35C2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56" name="Rectangle 55">
            <a:extLst>
              <a:ext uri="{FF2B5EF4-FFF2-40B4-BE49-F238E27FC236}">
                <a16:creationId xmlns:a16="http://schemas.microsoft.com/office/drawing/2014/main" id="{200A9256-A44C-4406-9010-B9D7D8709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C731F266-5507-4462-8427-0BD0B42C8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0" name="Picture 59">
            <a:extLst>
              <a:ext uri="{FF2B5EF4-FFF2-40B4-BE49-F238E27FC236}">
                <a16:creationId xmlns:a16="http://schemas.microsoft.com/office/drawing/2014/main" id="{126A06D6-90F0-42BA-94C0-AC6E66570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2" name="Rectangle 61">
            <a:extLst>
              <a:ext uri="{FF2B5EF4-FFF2-40B4-BE49-F238E27FC236}">
                <a16:creationId xmlns:a16="http://schemas.microsoft.com/office/drawing/2014/main" id="{20349629-70E2-4E72-9E59-209F1F323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3403E22-A267-491E-9711-05F332BE7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488C64B-FA72-4C34-B7D8-ABA7E2146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481F4-A26D-AB3C-75D6-B18E1370DF28}"/>
              </a:ext>
            </a:extLst>
          </p:cNvPr>
          <p:cNvSpPr>
            <a:spLocks noGrp="1"/>
          </p:cNvSpPr>
          <p:nvPr>
            <p:ph type="title"/>
          </p:nvPr>
        </p:nvSpPr>
        <p:spPr>
          <a:xfrm>
            <a:off x="1976398" y="5166420"/>
            <a:ext cx="8440564" cy="1045052"/>
          </a:xfrm>
        </p:spPr>
        <p:txBody>
          <a:bodyPr vert="horz" lIns="91440" tIns="45720" rIns="91440" bIns="45720" rtlCol="0" anchor="t">
            <a:normAutofit/>
          </a:bodyPr>
          <a:lstStyle/>
          <a:p>
            <a:pPr algn="r"/>
            <a:r>
              <a:rPr lang="en-US" sz="4800"/>
              <a:t>Add Captive Portal</a:t>
            </a:r>
          </a:p>
        </p:txBody>
      </p:sp>
      <p:sp>
        <p:nvSpPr>
          <p:cNvPr id="68" name="Rectangle 67">
            <a:extLst>
              <a:ext uri="{FF2B5EF4-FFF2-40B4-BE49-F238E27FC236}">
                <a16:creationId xmlns:a16="http://schemas.microsoft.com/office/drawing/2014/main" id="{998F5671-E172-46A3-8DC0-54EC6D0E4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B8E04F-B449-A55D-91B2-C016B60D5431}"/>
              </a:ext>
            </a:extLst>
          </p:cNvPr>
          <p:cNvPicPr>
            <a:picLocks noChangeAspect="1"/>
          </p:cNvPicPr>
          <p:nvPr/>
        </p:nvPicPr>
        <p:blipFill rotWithShape="1">
          <a:blip r:embed="rId5"/>
          <a:srcRect l="20097" r="4535"/>
          <a:stretch/>
        </p:blipFill>
        <p:spPr>
          <a:xfrm>
            <a:off x="2084699" y="972646"/>
            <a:ext cx="3820159" cy="2648383"/>
          </a:xfrm>
          <a:prstGeom prst="rect">
            <a:avLst/>
          </a:prstGeom>
          <a:ln>
            <a:noFill/>
          </a:ln>
        </p:spPr>
      </p:pic>
      <p:pic>
        <p:nvPicPr>
          <p:cNvPr id="5" name="Content Placeholder 4">
            <a:extLst>
              <a:ext uri="{FF2B5EF4-FFF2-40B4-BE49-F238E27FC236}">
                <a16:creationId xmlns:a16="http://schemas.microsoft.com/office/drawing/2014/main" id="{BAD7E900-AA2C-9DD3-A87E-A19A6B6C99B6}"/>
              </a:ext>
            </a:extLst>
          </p:cNvPr>
          <p:cNvPicPr>
            <a:picLocks noGrp="1" noChangeAspect="1"/>
          </p:cNvPicPr>
          <p:nvPr>
            <p:ph idx="1"/>
          </p:nvPr>
        </p:nvPicPr>
        <p:blipFill rotWithShape="1">
          <a:blip r:embed="rId6"/>
          <a:srcRect l="19093" r="17801" b="2"/>
          <a:stretch/>
        </p:blipFill>
        <p:spPr>
          <a:xfrm>
            <a:off x="6480412" y="972646"/>
            <a:ext cx="3820166" cy="2648383"/>
          </a:xfrm>
          <a:prstGeom prst="rect">
            <a:avLst/>
          </a:prstGeom>
          <a:ln>
            <a:noFill/>
          </a:ln>
        </p:spPr>
      </p:pic>
      <p:sp>
        <p:nvSpPr>
          <p:cNvPr id="70" name="Rectangle 69">
            <a:extLst>
              <a:ext uri="{FF2B5EF4-FFF2-40B4-BE49-F238E27FC236}">
                <a16:creationId xmlns:a16="http://schemas.microsoft.com/office/drawing/2014/main" id="{F9744F83-FEC9-4E5B-8530-224C258F1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9148" y="319016"/>
            <a:ext cx="9734654" cy="3948816"/>
          </a:xfrm>
          <a:prstGeom prst="rect">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81918A1-30EC-48DB-A535-4898EA92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422868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301236F-2DE7-4B56-B413-C201491DF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8683" y="888935"/>
            <a:ext cx="422868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304D462-CF3A-48B2-966A-0DA7B7E61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0251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6" name="Picture 12">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8" name="Picture 14">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0" name="Rectangle 16">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18">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0">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22">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TextBox 24">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5" name="Rectangle 26">
            <a:extLst>
              <a:ext uri="{FF2B5EF4-FFF2-40B4-BE49-F238E27FC236}">
                <a16:creationId xmlns:a16="http://schemas.microsoft.com/office/drawing/2014/main" id="{4967A7A6-BAF2-4381-9705-C31A83A5A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8">
            <a:extLst>
              <a:ext uri="{FF2B5EF4-FFF2-40B4-BE49-F238E27FC236}">
                <a16:creationId xmlns:a16="http://schemas.microsoft.com/office/drawing/2014/main" id="{984EA61F-AAFE-4370-A43B-DE1487C10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7" name="Picture 30">
            <a:extLst>
              <a:ext uri="{FF2B5EF4-FFF2-40B4-BE49-F238E27FC236}">
                <a16:creationId xmlns:a16="http://schemas.microsoft.com/office/drawing/2014/main" id="{5DD3F6F6-DFAB-456E-80D6-AA3F841AD4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8" name="Rectangle 32">
            <a:extLst>
              <a:ext uri="{FF2B5EF4-FFF2-40B4-BE49-F238E27FC236}">
                <a16:creationId xmlns:a16="http://schemas.microsoft.com/office/drawing/2014/main" id="{430B1E48-1E93-4EE2-AFFB-8E528FDA1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A1387C-A161-4A3C-91B0-AADC43458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9CFEE1-AF86-42B8-9EC4-EDB6FC4A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EFF75-225A-2D35-26C4-F5D7E7072951}"/>
              </a:ext>
            </a:extLst>
          </p:cNvPr>
          <p:cNvSpPr>
            <a:spLocks noGrp="1"/>
          </p:cNvSpPr>
          <p:nvPr>
            <p:ph type="title"/>
          </p:nvPr>
        </p:nvSpPr>
        <p:spPr>
          <a:xfrm>
            <a:off x="1808936" y="2725740"/>
            <a:ext cx="3473753" cy="1564580"/>
          </a:xfrm>
        </p:spPr>
        <p:txBody>
          <a:bodyPr vert="horz" lIns="91440" tIns="45720" rIns="91440" bIns="45720" rtlCol="0" anchor="t">
            <a:normAutofit/>
          </a:bodyPr>
          <a:lstStyle/>
          <a:p>
            <a:r>
              <a:rPr lang="en-US" sz="3400"/>
              <a:t>Conclusion</a:t>
            </a:r>
            <a:br>
              <a:rPr lang="en-US" sz="3400"/>
            </a:br>
            <a:endParaRPr lang="en-US" sz="3400"/>
          </a:p>
        </p:txBody>
      </p:sp>
      <p:sp>
        <p:nvSpPr>
          <p:cNvPr id="39" name="Rectangle 38">
            <a:extLst>
              <a:ext uri="{FF2B5EF4-FFF2-40B4-BE49-F238E27FC236}">
                <a16:creationId xmlns:a16="http://schemas.microsoft.com/office/drawing/2014/main" id="{F687DE7A-1CA1-47F3-9C60-E504EFD97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4F6A2B30-C132-850F-2D9B-48DDA2220FD9}"/>
              </a:ext>
            </a:extLst>
          </p:cNvPr>
          <p:cNvGraphicFramePr>
            <a:graphicFrameLocks noGrp="1"/>
          </p:cNvGraphicFramePr>
          <p:nvPr>
            <p:ph idx="1"/>
            <p:extLst>
              <p:ext uri="{D42A27DB-BD31-4B8C-83A1-F6EECF244321}">
                <p14:modId xmlns:p14="http://schemas.microsoft.com/office/powerpoint/2010/main" val="642618050"/>
              </p:ext>
            </p:extLst>
          </p:nvPr>
        </p:nvGraphicFramePr>
        <p:xfrm>
          <a:off x="6088388" y="787576"/>
          <a:ext cx="4482630" cy="52736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175317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A222D-1DAD-03C0-D2CE-6CA7BC8835E9}"/>
              </a:ext>
            </a:extLst>
          </p:cNvPr>
          <p:cNvSpPr>
            <a:spLocks noGrp="1"/>
          </p:cNvSpPr>
          <p:nvPr>
            <p:ph type="title"/>
          </p:nvPr>
        </p:nvSpPr>
        <p:spPr>
          <a:xfrm>
            <a:off x="1969804" y="3428998"/>
            <a:ext cx="2668479" cy="2268559"/>
          </a:xfrm>
        </p:spPr>
        <p:txBody>
          <a:bodyPr vert="horz" lIns="91440" tIns="45720" rIns="91440" bIns="45720" rtlCol="0" anchor="t">
            <a:normAutofit/>
          </a:bodyPr>
          <a:lstStyle/>
          <a:p>
            <a:r>
              <a:rPr lang="en-US" sz="3200"/>
              <a:t>SCOPE</a:t>
            </a:r>
          </a:p>
        </p:txBody>
      </p:sp>
      <p:sp>
        <p:nvSpPr>
          <p:cNvPr id="35" name="Rectangle 34">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99282A82-1485-E48B-AD28-1F6E54F95C9C}"/>
              </a:ext>
            </a:extLst>
          </p:cNvPr>
          <p:cNvGraphicFramePr>
            <a:graphicFrameLocks noGrp="1"/>
          </p:cNvGraphicFramePr>
          <p:nvPr>
            <p:ph idx="1"/>
            <p:extLst>
              <p:ext uri="{D42A27DB-BD31-4B8C-83A1-F6EECF244321}">
                <p14:modId xmlns:p14="http://schemas.microsoft.com/office/powerpoint/2010/main" val="3501600693"/>
              </p:ext>
            </p:extLst>
          </p:nvPr>
        </p:nvGraphicFramePr>
        <p:xfrm>
          <a:off x="5543880" y="647191"/>
          <a:ext cx="5099058" cy="5725013"/>
        </p:xfrm>
        <a:graphic>
          <a:graphicData uri="http://schemas.openxmlformats.org/drawingml/2006/table">
            <a:tbl>
              <a:tblPr firstRow="1" firstCol="1" bandRow="1">
                <a:tableStyleId>{5C22544A-7EE6-4342-B048-85BDC9FD1C3A}</a:tableStyleId>
              </a:tblPr>
              <a:tblGrid>
                <a:gridCol w="1288737">
                  <a:extLst>
                    <a:ext uri="{9D8B030D-6E8A-4147-A177-3AD203B41FA5}">
                      <a16:colId xmlns:a16="http://schemas.microsoft.com/office/drawing/2014/main" val="183130330"/>
                    </a:ext>
                  </a:extLst>
                </a:gridCol>
                <a:gridCol w="1721623">
                  <a:extLst>
                    <a:ext uri="{9D8B030D-6E8A-4147-A177-3AD203B41FA5}">
                      <a16:colId xmlns:a16="http://schemas.microsoft.com/office/drawing/2014/main" val="1060251691"/>
                    </a:ext>
                  </a:extLst>
                </a:gridCol>
                <a:gridCol w="2088698">
                  <a:extLst>
                    <a:ext uri="{9D8B030D-6E8A-4147-A177-3AD203B41FA5}">
                      <a16:colId xmlns:a16="http://schemas.microsoft.com/office/drawing/2014/main" val="3254555079"/>
                    </a:ext>
                  </a:extLst>
                </a:gridCol>
              </a:tblGrid>
              <a:tr h="174091">
                <a:tc gridSpan="3">
                  <a:txBody>
                    <a:bodyPr/>
                    <a:lstStyle/>
                    <a:p>
                      <a:pPr algn="ctr"/>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62075081"/>
                  </a:ext>
                </a:extLst>
              </a:tr>
              <a:tr h="174091">
                <a:tc>
                  <a:txBody>
                    <a:bodyPr/>
                    <a:lstStyle/>
                    <a:p>
                      <a:pPr algn="ctr"/>
                      <a:r>
                        <a:rPr lang="en-US" sz="900">
                          <a:effectLst/>
                        </a:rPr>
                        <a:t>Subjects</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algn="ctr"/>
                      <a:r>
                        <a:rPr lang="en-US" sz="900">
                          <a:effectLst/>
                        </a:rPr>
                        <a:t>Descriptions</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algn="ctr"/>
                      <a:r>
                        <a:rPr lang="en-US" sz="900">
                          <a:effectLst/>
                        </a:rPr>
                        <a:t>IP Schema</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15174210"/>
                  </a:ext>
                </a:extLst>
              </a:tr>
              <a:tr h="314486">
                <a:tc>
                  <a:txBody>
                    <a:bodyPr/>
                    <a:lstStyle/>
                    <a:p>
                      <a:r>
                        <a:rPr lang="en-US" sz="900">
                          <a:effectLst/>
                        </a:rPr>
                        <a:t>DC-1</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ADDS/DNS/DHCP</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192.168.1.2/24</a:t>
                      </a:r>
                      <a:endParaRPr lang="en-AU" sz="700">
                        <a:effectLst/>
                      </a:endParaRPr>
                    </a:p>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541083314"/>
                  </a:ext>
                </a:extLst>
              </a:tr>
              <a:tr h="314486">
                <a:tc>
                  <a:txBody>
                    <a:bodyPr/>
                    <a:lstStyle/>
                    <a:p>
                      <a:r>
                        <a:rPr lang="en-US" sz="900">
                          <a:effectLst/>
                        </a:rPr>
                        <a:t>RADIUS</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NPS</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192.168.1.3/24</a:t>
                      </a:r>
                      <a:endParaRPr lang="en-AU" sz="700">
                        <a:effectLst/>
                      </a:endParaRPr>
                    </a:p>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1075947727"/>
                  </a:ext>
                </a:extLst>
              </a:tr>
              <a:tr h="525080">
                <a:tc>
                  <a:txBody>
                    <a:bodyPr/>
                    <a:lstStyle/>
                    <a:p>
                      <a:r>
                        <a:rPr lang="en-US" sz="900">
                          <a:effectLst/>
                        </a:rPr>
                        <a:t>pfSense</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Router/Firewall/Captive Portal</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1600200" lvl="3" indent="-228600">
                        <a:lnSpc>
                          <a:spcPct val="150000"/>
                        </a:lnSpc>
                        <a:spcBef>
                          <a:spcPts val="1200"/>
                        </a:spcBef>
                        <a:buFont typeface="+mj-lt"/>
                        <a:buAutoNum type="arabicPeriod"/>
                      </a:pPr>
                      <a:r>
                        <a:rPr lang="en-AU" sz="900">
                          <a:effectLst/>
                        </a:rPr>
                        <a:t>(GW)/24</a:t>
                      </a:r>
                      <a:endParaRPr lang="en-AU" sz="1100">
                        <a:effectLst/>
                      </a:endParaRPr>
                    </a:p>
                    <a:p>
                      <a:r>
                        <a:rPr lang="en-US" sz="900">
                          <a:effectLst/>
                        </a:rPr>
                        <a:t> DHCP (NAT)</a:t>
                      </a:r>
                      <a:endParaRPr lang="en-AU" sz="700">
                        <a:effectLst/>
                      </a:endParaRPr>
                    </a:p>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809748165"/>
                  </a:ext>
                </a:extLst>
              </a:tr>
              <a:tr h="454882">
                <a:tc>
                  <a:txBody>
                    <a:bodyPr/>
                    <a:lstStyle/>
                    <a:p>
                      <a:r>
                        <a:rPr lang="en-US" sz="900">
                          <a:effectLst/>
                        </a:rPr>
                        <a:t>Win10-Client</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Lan Testing </a:t>
                      </a:r>
                      <a:endParaRPr lang="en-AU" sz="700">
                        <a:effectLst/>
                      </a:endParaRPr>
                    </a:p>
                    <a:p>
                      <a:r>
                        <a:rPr lang="en-US" sz="900">
                          <a:effectLst/>
                        </a:rPr>
                        <a:t>pfSense Configuration Host</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DHCP</a:t>
                      </a:r>
                      <a:endParaRPr lang="en-AU" sz="700">
                        <a:effectLst/>
                      </a:endParaRPr>
                    </a:p>
                    <a:p>
                      <a:r>
                        <a:rPr lang="en-US" sz="900">
                          <a:effectLst/>
                        </a:rPr>
                        <a:t> </a:t>
                      </a:r>
                      <a:endParaRPr lang="en-AU" sz="700">
                        <a:effectLst/>
                      </a:endParaRPr>
                    </a:p>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127057891"/>
                  </a:ext>
                </a:extLst>
              </a:tr>
              <a:tr h="314486">
                <a:tc>
                  <a:txBody>
                    <a:bodyPr/>
                    <a:lstStyle/>
                    <a:p>
                      <a:r>
                        <a:rPr lang="en-US" sz="900">
                          <a:effectLst/>
                        </a:rPr>
                        <a:t>WAP</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Wireless Network</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192.168.100.0/24</a:t>
                      </a:r>
                      <a:endParaRPr lang="en-AU" sz="700">
                        <a:effectLst/>
                      </a:endParaRPr>
                    </a:p>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491824982"/>
                  </a:ext>
                </a:extLst>
              </a:tr>
              <a:tr h="174091">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367931107"/>
                  </a:ext>
                </a:extLst>
              </a:tr>
              <a:tr h="174091">
                <a:tc>
                  <a:txBody>
                    <a:bodyPr/>
                    <a:lstStyle/>
                    <a:p>
                      <a:r>
                        <a:rPr lang="en-US" sz="900">
                          <a:effectLst/>
                        </a:rPr>
                        <a:t>Business Name</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IPJCoffee</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023432179"/>
                  </a:ext>
                </a:extLst>
              </a:tr>
              <a:tr h="174091">
                <a:tc>
                  <a:txBody>
                    <a:bodyPr/>
                    <a:lstStyle/>
                    <a:p>
                      <a:r>
                        <a:rPr lang="en-US" sz="900">
                          <a:effectLst/>
                        </a:rPr>
                        <a:t>Domain Name</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IPJCoffee.com</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2901028372"/>
                  </a:ext>
                </a:extLst>
              </a:tr>
              <a:tr h="174091">
                <a:tc>
                  <a:txBody>
                    <a:bodyPr/>
                    <a:lstStyle/>
                    <a:p>
                      <a:r>
                        <a:rPr lang="en-US" sz="900">
                          <a:effectLst/>
                        </a:rPr>
                        <a:t>SSID</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IPJCoffee</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2575200134"/>
                  </a:ext>
                </a:extLst>
              </a:tr>
              <a:tr h="174091">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2998108934"/>
                  </a:ext>
                </a:extLst>
              </a:tr>
              <a:tr h="174091">
                <a:tc>
                  <a:txBody>
                    <a:bodyPr/>
                    <a:lstStyle/>
                    <a:p>
                      <a:r>
                        <a:rPr lang="en-US" sz="900">
                          <a:effectLst/>
                        </a:rPr>
                        <a:t>Folder Structures</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MyOrg</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4045117868"/>
                  </a:ext>
                </a:extLst>
              </a:tr>
              <a:tr h="218257">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342900" lvl="0" indent="-342900">
                        <a:lnSpc>
                          <a:spcPct val="150000"/>
                        </a:lnSpc>
                        <a:spcBef>
                          <a:spcPts val="1200"/>
                        </a:spcBef>
                        <a:buFont typeface="Symbol" panose="05050102010706020507" pitchFamily="18" charset="2"/>
                        <a:buChar char=""/>
                      </a:pPr>
                      <a:r>
                        <a:rPr lang="en-AU" sz="900">
                          <a:effectLst/>
                        </a:rPr>
                        <a:t>Users</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497403958"/>
                  </a:ext>
                </a:extLst>
              </a:tr>
              <a:tr h="639444">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342900" lvl="0" indent="-342900">
                        <a:lnSpc>
                          <a:spcPct val="150000"/>
                        </a:lnSpc>
                        <a:spcBef>
                          <a:spcPts val="1200"/>
                        </a:spcBef>
                        <a:buFont typeface="Symbol" panose="05050102010706020507" pitchFamily="18" charset="2"/>
                        <a:buChar char=""/>
                      </a:pPr>
                      <a:r>
                        <a:rPr lang="en-AU" sz="900">
                          <a:effectLst/>
                        </a:rPr>
                        <a:t>Security Groups</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342900" lvl="0" indent="-342900">
                        <a:lnSpc>
                          <a:spcPct val="150000"/>
                        </a:lnSpc>
                        <a:buFont typeface="Symbol" panose="05050102010706020507" pitchFamily="18" charset="2"/>
                        <a:buChar char=""/>
                      </a:pPr>
                      <a:r>
                        <a:rPr lang="en-AU" sz="900">
                          <a:effectLst/>
                        </a:rPr>
                        <a:t>Management</a:t>
                      </a:r>
                      <a:endParaRPr lang="en-AU" sz="1100">
                        <a:effectLst/>
                      </a:endParaRPr>
                    </a:p>
                    <a:p>
                      <a:pPr marL="342900" lvl="0" indent="-342900">
                        <a:lnSpc>
                          <a:spcPct val="150000"/>
                        </a:lnSpc>
                        <a:buFont typeface="Symbol" panose="05050102010706020507" pitchFamily="18" charset="2"/>
                        <a:buChar char=""/>
                      </a:pPr>
                      <a:r>
                        <a:rPr lang="en-AU" sz="900">
                          <a:effectLst/>
                        </a:rPr>
                        <a:t>IT</a:t>
                      </a:r>
                      <a:endParaRPr lang="en-AU" sz="1100">
                        <a:effectLst/>
                      </a:endParaRPr>
                    </a:p>
                    <a:p>
                      <a:pPr marL="342900" lvl="0" indent="-342900">
                        <a:lnSpc>
                          <a:spcPct val="150000"/>
                        </a:lnSpc>
                        <a:buFont typeface="Symbol" panose="05050102010706020507" pitchFamily="18" charset="2"/>
                        <a:buChar char=""/>
                      </a:pPr>
                      <a:r>
                        <a:rPr lang="en-AU" sz="900">
                          <a:effectLst/>
                        </a:rPr>
                        <a:t> </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07770221"/>
                  </a:ext>
                </a:extLst>
              </a:tr>
              <a:tr h="218257">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342900" lvl="0" indent="-342900">
                        <a:lnSpc>
                          <a:spcPct val="150000"/>
                        </a:lnSpc>
                        <a:spcBef>
                          <a:spcPts val="1200"/>
                        </a:spcBef>
                        <a:buFont typeface="Symbol" panose="05050102010706020507" pitchFamily="18" charset="2"/>
                        <a:buChar char=""/>
                      </a:pPr>
                      <a:r>
                        <a:rPr lang="en-AU" sz="900">
                          <a:effectLst/>
                        </a:rPr>
                        <a:t>Wireless Users</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159074409"/>
                  </a:ext>
                </a:extLst>
              </a:tr>
              <a:tr h="218257">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pPr marL="457200">
                        <a:lnSpc>
                          <a:spcPct val="150000"/>
                        </a:lnSpc>
                        <a:spcBef>
                          <a:spcPts val="1200"/>
                        </a:spcBef>
                      </a:pPr>
                      <a:r>
                        <a:rPr lang="en-AU" sz="900">
                          <a:effectLst/>
                        </a:rPr>
                        <a:t> </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 </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1693476693"/>
                  </a:ext>
                </a:extLst>
              </a:tr>
              <a:tr h="779839">
                <a:tc>
                  <a:txBody>
                    <a:bodyPr/>
                    <a:lstStyle/>
                    <a:p>
                      <a:r>
                        <a:rPr lang="en-US" sz="900">
                          <a:effectLst/>
                        </a:rPr>
                        <a:t>WAP (Access Point)</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1 : 80 sqm</a:t>
                      </a:r>
                      <a:endParaRPr lang="en-AU" sz="700">
                        <a:effectLst/>
                      </a:endParaRPr>
                    </a:p>
                    <a:p>
                      <a:pPr marL="342900" lvl="0" indent="-342900">
                        <a:lnSpc>
                          <a:spcPct val="150000"/>
                        </a:lnSpc>
                        <a:spcBef>
                          <a:spcPts val="1200"/>
                        </a:spcBef>
                        <a:buFont typeface="Symbol" panose="05050102010706020507" pitchFamily="18" charset="2"/>
                        <a:buChar char=""/>
                      </a:pPr>
                      <a:r>
                        <a:rPr lang="en-AU" sz="900">
                          <a:effectLst/>
                        </a:rPr>
                        <a:t>Ground Fl. = 116 sqm</a:t>
                      </a:r>
                      <a:endParaRPr lang="en-AU" sz="1100">
                        <a:effectLst/>
                      </a:endParaRPr>
                    </a:p>
                    <a:p>
                      <a:pPr marL="342900" lvl="0" indent="-342900">
                        <a:lnSpc>
                          <a:spcPct val="150000"/>
                        </a:lnSpc>
                        <a:buFont typeface="Symbol" panose="05050102010706020507" pitchFamily="18" charset="2"/>
                        <a:buChar char=""/>
                      </a:pPr>
                      <a:r>
                        <a:rPr lang="en-AU" sz="900">
                          <a:effectLst/>
                        </a:rPr>
                        <a:t>First Fl. = 116 sqm</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a:txBody>
                    <a:bodyPr/>
                    <a:lstStyle/>
                    <a:p>
                      <a:r>
                        <a:rPr lang="en-US" sz="900">
                          <a:effectLst/>
                        </a:rPr>
                        <a:t>1 Access Point</a:t>
                      </a:r>
                      <a:endParaRPr lang="en-AU" sz="700">
                        <a:effectLst/>
                      </a:endParaRPr>
                    </a:p>
                    <a:p>
                      <a:r>
                        <a:rPr lang="en-US" sz="900">
                          <a:effectLst/>
                        </a:rPr>
                        <a:t>1-G Fl.</a:t>
                      </a:r>
                      <a:endParaRPr lang="en-AU" sz="700">
                        <a:effectLst/>
                      </a:endParaRPr>
                    </a:p>
                    <a:p>
                      <a:r>
                        <a:rPr lang="en-US" sz="900">
                          <a:effectLst/>
                        </a:rPr>
                        <a:t>1-First Fl.</a:t>
                      </a:r>
                      <a:endParaRPr lang="en-AU" sz="700">
                        <a:effectLst/>
                      </a:endParaRPr>
                    </a:p>
                    <a:p>
                      <a:pPr marL="457200">
                        <a:lnSpc>
                          <a:spcPct val="150000"/>
                        </a:lnSpc>
                        <a:spcBef>
                          <a:spcPts val="1200"/>
                        </a:spcBef>
                      </a:pPr>
                      <a:r>
                        <a:rPr lang="en-AU" sz="900">
                          <a:effectLst/>
                        </a:rPr>
                        <a:t> </a:t>
                      </a:r>
                      <a:endParaRPr lang="en-AU" sz="11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extLst>
                  <a:ext uri="{0D108BD9-81ED-4DB2-BD59-A6C34878D82A}">
                    <a16:rowId xmlns:a16="http://schemas.microsoft.com/office/drawing/2014/main" val="3641636452"/>
                  </a:ext>
                </a:extLst>
              </a:tr>
              <a:tr h="174091">
                <a:tc gridSpan="3">
                  <a:txBody>
                    <a:bodyPr/>
                    <a:lstStyle/>
                    <a:p>
                      <a:pPr algn="ctr"/>
                      <a:r>
                        <a:rPr lang="en-US" sz="900">
                          <a:effectLst/>
                        </a:rPr>
                        <a:t>Summarize everything into report</a:t>
                      </a:r>
                      <a:endParaRPr lang="en-AU" sz="700">
                        <a:effectLst/>
                        <a:latin typeface="Arial" panose="020B0604020202020204" pitchFamily="34" charset="0"/>
                        <a:ea typeface="Times New Roman" panose="02020603050405020304" pitchFamily="18" charset="0"/>
                        <a:cs typeface="Times New Roman" panose="02020603050405020304" pitchFamily="18" charset="0"/>
                      </a:endParaRPr>
                    </a:p>
                  </a:txBody>
                  <a:tcPr marL="38766" marR="3876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218699173"/>
                  </a:ext>
                </a:extLst>
              </a:tr>
            </a:tbl>
          </a:graphicData>
        </a:graphic>
      </p:graphicFrame>
    </p:spTree>
    <p:extLst>
      <p:ext uri="{BB962C8B-B14F-4D97-AF65-F5344CB8AC3E}">
        <p14:creationId xmlns:p14="http://schemas.microsoft.com/office/powerpoint/2010/main" val="45483508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5">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40" name="Freeform: Shape 27">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 name="Picture 29">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42" name="Rectangle 31">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33">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Oval 3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3620B-1B25-5684-2C5F-FA8FEBEEE681}"/>
              </a:ext>
            </a:extLst>
          </p:cNvPr>
          <p:cNvSpPr>
            <a:spLocks noGrp="1"/>
          </p:cNvSpPr>
          <p:nvPr>
            <p:ph type="title"/>
          </p:nvPr>
        </p:nvSpPr>
        <p:spPr>
          <a:xfrm>
            <a:off x="2188901" y="808056"/>
            <a:ext cx="8381238" cy="1077229"/>
          </a:xfrm>
        </p:spPr>
        <p:txBody>
          <a:bodyPr vert="horz" lIns="91440" tIns="45720" rIns="91440" bIns="45720" rtlCol="0" anchor="t">
            <a:normAutofit/>
          </a:bodyPr>
          <a:lstStyle/>
          <a:p>
            <a:r>
              <a:rPr lang="en-US" sz="3400"/>
              <a:t>Recommendations </a:t>
            </a:r>
            <a:br>
              <a:rPr lang="en-US" sz="3400"/>
            </a:br>
            <a:endParaRPr lang="en-US" sz="3400"/>
          </a:p>
        </p:txBody>
      </p:sp>
      <p:sp>
        <p:nvSpPr>
          <p:cNvPr id="44" name="Content Placeholder 2">
            <a:extLst>
              <a:ext uri="{FF2B5EF4-FFF2-40B4-BE49-F238E27FC236}">
                <a16:creationId xmlns:a16="http://schemas.microsoft.com/office/drawing/2014/main" id="{A148E889-28D4-5F70-F719-60E29CC115C6}"/>
              </a:ext>
            </a:extLst>
          </p:cNvPr>
          <p:cNvSpPr>
            <a:spLocks noGrp="1"/>
          </p:cNvSpPr>
          <p:nvPr>
            <p:ph idx="1"/>
          </p:nvPr>
        </p:nvSpPr>
        <p:spPr>
          <a:xfrm>
            <a:off x="2256639" y="2052116"/>
            <a:ext cx="6572814" cy="3997828"/>
          </a:xfrm>
        </p:spPr>
        <p:txBody>
          <a:bodyPr vert="horz" lIns="91440" tIns="45720" rIns="91440" bIns="45720" rtlCol="0" anchor="t">
            <a:normAutofit/>
          </a:bodyPr>
          <a:lstStyle/>
          <a:p>
            <a:pPr>
              <a:lnSpc>
                <a:spcPct val="110000"/>
              </a:lnSpc>
            </a:pPr>
            <a:r>
              <a:rPr lang="en-US" sz="1800" b="0"/>
              <a:t>we recommend and implement password policy users to change their password after 60 days to mitigate the problem that would occur if an attacker acquired the password hashes of your system and were to break them.</a:t>
            </a:r>
            <a:endParaRPr lang="en-US" sz="1800" b="1"/>
          </a:p>
          <a:p>
            <a:pPr>
              <a:lnSpc>
                <a:spcPct val="110000"/>
              </a:lnSpc>
            </a:pPr>
            <a:r>
              <a:rPr lang="en-US" sz="1800" b="0"/>
              <a:t>There should be a scheduled backup program for all the clients and server data. A virus or accidental system crash could delete important data from computers, so backup of data is only way to recover organization important data. We have implemented snot for the traffic control. We recommend IPJCOFFEE to integrate vulnerabilities scan system such as Splunk and would help to find more recent threats for security in IPJCOFFEE.</a:t>
            </a:r>
            <a:endParaRPr lang="en-US" sz="1800" b="1"/>
          </a:p>
          <a:p>
            <a:pPr>
              <a:lnSpc>
                <a:spcPct val="110000"/>
              </a:lnSpc>
            </a:pPr>
            <a:endParaRPr lang="en-US" sz="1800"/>
          </a:p>
        </p:txBody>
      </p:sp>
    </p:spTree>
    <p:extLst>
      <p:ext uri="{BB962C8B-B14F-4D97-AF65-F5344CB8AC3E}">
        <p14:creationId xmlns:p14="http://schemas.microsoft.com/office/powerpoint/2010/main" val="273245765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E9E47-D169-EB7C-11B6-7D87A8217844}"/>
              </a:ext>
            </a:extLst>
          </p:cNvPr>
          <p:cNvSpPr>
            <a:spLocks noGrp="1"/>
          </p:cNvSpPr>
          <p:nvPr>
            <p:ph type="title"/>
          </p:nvPr>
        </p:nvSpPr>
        <p:spPr>
          <a:xfrm>
            <a:off x="1976398" y="5166420"/>
            <a:ext cx="8440564" cy="1045052"/>
          </a:xfrm>
        </p:spPr>
        <p:txBody>
          <a:bodyPr vert="horz" lIns="91440" tIns="45720" rIns="91440" bIns="45720" rtlCol="0" anchor="t">
            <a:normAutofit/>
          </a:bodyPr>
          <a:lstStyle/>
          <a:p>
            <a:pPr algn="r"/>
            <a:r>
              <a:rPr lang="en-US" sz="4800"/>
              <a:t>Mitigation Strategies</a:t>
            </a:r>
          </a:p>
        </p:txBody>
      </p:sp>
      <p:sp>
        <p:nvSpPr>
          <p:cNvPr id="35" name="Rectangle 34">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mark">
            <a:extLst>
              <a:ext uri="{FF2B5EF4-FFF2-40B4-BE49-F238E27FC236}">
                <a16:creationId xmlns:a16="http://schemas.microsoft.com/office/drawing/2014/main" id="{704BA9B3-D428-0D95-95CC-3FDD150D4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66061" y="972646"/>
            <a:ext cx="2648383" cy="2648383"/>
          </a:xfrm>
          <a:prstGeom prst="rect">
            <a:avLst/>
          </a:prstGeom>
          <a:ln>
            <a:noFill/>
          </a:ln>
        </p:spPr>
      </p:pic>
      <p:sp>
        <p:nvSpPr>
          <p:cNvPr id="37" name="Rectangle 36">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1680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a:extLst>
              <a:ext uri="{FF2B5EF4-FFF2-40B4-BE49-F238E27FC236}">
                <a16:creationId xmlns:a16="http://schemas.microsoft.com/office/drawing/2014/main" id="{E99D279C-52D2-23A5-B986-AC1999D110D1}"/>
              </a:ext>
            </a:extLst>
          </p:cNvPr>
          <p:cNvSpPr>
            <a:spLocks noGrp="1"/>
          </p:cNvSpPr>
          <p:nvPr>
            <p:ph type="title"/>
          </p:nvPr>
        </p:nvSpPr>
        <p:spPr>
          <a:xfrm>
            <a:off x="2611808" y="808056"/>
            <a:ext cx="7958331" cy="1077229"/>
          </a:xfrm>
        </p:spPr>
        <p:txBody>
          <a:bodyPr vert="horz" lIns="91440" tIns="45720" rIns="91440" bIns="45720" rtlCol="0" anchor="t">
            <a:normAutofit/>
          </a:bodyPr>
          <a:lstStyle/>
          <a:p>
            <a:r>
              <a:rPr lang="en-US" sz="3400"/>
              <a:t>ACL (Firewall Rules)</a:t>
            </a:r>
          </a:p>
        </p:txBody>
      </p:sp>
      <p:graphicFrame>
        <p:nvGraphicFramePr>
          <p:cNvPr id="5" name="Content Placeholder 2">
            <a:extLst>
              <a:ext uri="{FF2B5EF4-FFF2-40B4-BE49-F238E27FC236}">
                <a16:creationId xmlns:a16="http://schemas.microsoft.com/office/drawing/2014/main" id="{A7B6BA9C-D1FB-A1C4-6678-5CB31223097D}"/>
              </a:ext>
            </a:extLst>
          </p:cNvPr>
          <p:cNvGraphicFramePr>
            <a:graphicFrameLocks noGrp="1"/>
          </p:cNvGraphicFramePr>
          <p:nvPr>
            <p:ph idx="1"/>
            <p:extLst>
              <p:ext uri="{D42A27DB-BD31-4B8C-83A1-F6EECF244321}">
                <p14:modId xmlns:p14="http://schemas.microsoft.com/office/powerpoint/2010/main" val="35422943"/>
              </p:ext>
            </p:extLst>
          </p:nvPr>
        </p:nvGraphicFramePr>
        <p:xfrm>
          <a:off x="2611808" y="2367883"/>
          <a:ext cx="7958330" cy="3366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9348288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4F3A-08A7-3CE2-F723-8B61CAC0B479}"/>
              </a:ext>
            </a:extLst>
          </p:cNvPr>
          <p:cNvSpPr>
            <a:spLocks noGrp="1"/>
          </p:cNvSpPr>
          <p:nvPr>
            <p:ph type="title"/>
          </p:nvPr>
        </p:nvSpPr>
        <p:spPr/>
        <p:txBody>
          <a:bodyPr/>
          <a:lstStyle/>
          <a:p>
            <a:r>
              <a:rPr lang="en-US" sz="2400" b="1" dirty="0">
                <a:effectLst/>
                <a:latin typeface="Century Gothic" panose="020B0502020202020204" pitchFamily="34" charset="0"/>
                <a:ea typeface="Times New Roman" panose="02020603050405020304" pitchFamily="18" charset="0"/>
                <a:cs typeface="Times New Roman" panose="02020603050405020304" pitchFamily="18" charset="0"/>
              </a:rPr>
              <a:t>IDS/IPS</a:t>
            </a:r>
            <a:endParaRPr lang="en-AU" dirty="0"/>
          </a:p>
        </p:txBody>
      </p:sp>
      <p:graphicFrame>
        <p:nvGraphicFramePr>
          <p:cNvPr id="5" name="Content Placeholder 2">
            <a:extLst>
              <a:ext uri="{FF2B5EF4-FFF2-40B4-BE49-F238E27FC236}">
                <a16:creationId xmlns:a16="http://schemas.microsoft.com/office/drawing/2014/main" id="{F3FAC36C-9E68-EDE9-7C40-BB175EE8F122}"/>
              </a:ext>
            </a:extLst>
          </p:cNvPr>
          <p:cNvGraphicFramePr>
            <a:graphicFrameLocks noGrp="1"/>
          </p:cNvGraphicFramePr>
          <p:nvPr>
            <p:ph idx="1"/>
          </p:nvPr>
        </p:nvGraphicFramePr>
        <p:xfrm>
          <a:off x="5120154" y="805818"/>
          <a:ext cx="5446278" cy="5244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16673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6971-D74B-DD28-F7BC-6351CA51D03E}"/>
              </a:ext>
            </a:extLst>
          </p:cNvPr>
          <p:cNvSpPr>
            <a:spLocks noGrp="1"/>
          </p:cNvSpPr>
          <p:nvPr>
            <p:ph type="title"/>
          </p:nvPr>
        </p:nvSpPr>
        <p:spPr/>
        <p:txBody>
          <a:bodyPr/>
          <a:lstStyle/>
          <a:p>
            <a:r>
              <a:rPr lang="en-US" sz="2400" b="1" dirty="0">
                <a:effectLst/>
                <a:latin typeface="Century Gothic" panose="020B0502020202020204" pitchFamily="34" charset="0"/>
                <a:ea typeface="Times New Roman" panose="02020603050405020304" pitchFamily="18" charset="0"/>
                <a:cs typeface="Times New Roman" panose="02020603050405020304" pitchFamily="18" charset="0"/>
              </a:rPr>
              <a:t>VLAN</a:t>
            </a:r>
            <a:endParaRPr lang="en-AU" dirty="0"/>
          </a:p>
        </p:txBody>
      </p:sp>
      <p:graphicFrame>
        <p:nvGraphicFramePr>
          <p:cNvPr id="5" name="Content Placeholder 2">
            <a:extLst>
              <a:ext uri="{FF2B5EF4-FFF2-40B4-BE49-F238E27FC236}">
                <a16:creationId xmlns:a16="http://schemas.microsoft.com/office/drawing/2014/main" id="{5C561742-BC84-08A9-08E4-6C15B7043309}"/>
              </a:ext>
            </a:extLst>
          </p:cNvPr>
          <p:cNvGraphicFramePr>
            <a:graphicFrameLocks noGrp="1"/>
          </p:cNvGraphicFramePr>
          <p:nvPr>
            <p:ph idx="1"/>
          </p:nvPr>
        </p:nvGraphicFramePr>
        <p:xfrm>
          <a:off x="5120154" y="805818"/>
          <a:ext cx="5446278" cy="5244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61560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886D-3D4E-0B9C-D652-67A7B41C47DC}"/>
              </a:ext>
            </a:extLst>
          </p:cNvPr>
          <p:cNvSpPr>
            <a:spLocks noGrp="1"/>
          </p:cNvSpPr>
          <p:nvPr>
            <p:ph type="title"/>
          </p:nvPr>
        </p:nvSpPr>
        <p:spPr/>
        <p:txBody>
          <a:bodyPr/>
          <a:lstStyle/>
          <a:p>
            <a:r>
              <a:rPr lang="en-US" sz="2400" b="1" dirty="0">
                <a:effectLst/>
                <a:latin typeface="Century Gothic" panose="020B0502020202020204" pitchFamily="34" charset="0"/>
                <a:ea typeface="Times New Roman" panose="02020603050405020304" pitchFamily="18" charset="0"/>
                <a:cs typeface="Times New Roman" panose="02020603050405020304" pitchFamily="18" charset="0"/>
              </a:rPr>
              <a:t>Lansweeper</a:t>
            </a:r>
            <a:endParaRPr lang="en-AU" dirty="0"/>
          </a:p>
        </p:txBody>
      </p:sp>
      <p:graphicFrame>
        <p:nvGraphicFramePr>
          <p:cNvPr id="5" name="Content Placeholder 2">
            <a:extLst>
              <a:ext uri="{FF2B5EF4-FFF2-40B4-BE49-F238E27FC236}">
                <a16:creationId xmlns:a16="http://schemas.microsoft.com/office/drawing/2014/main" id="{726F37B2-E025-6310-F811-4FFC32A48C9E}"/>
              </a:ext>
            </a:extLst>
          </p:cNvPr>
          <p:cNvGraphicFramePr>
            <a:graphicFrameLocks noGrp="1"/>
          </p:cNvGraphicFramePr>
          <p:nvPr>
            <p:ph idx="1"/>
          </p:nvPr>
        </p:nvGraphicFramePr>
        <p:xfrm>
          <a:off x="5120154" y="805818"/>
          <a:ext cx="5446278" cy="5244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6388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C609-5A90-4EBC-73AA-5F9DC6C50865}"/>
              </a:ext>
            </a:extLst>
          </p:cNvPr>
          <p:cNvSpPr>
            <a:spLocks noGrp="1"/>
          </p:cNvSpPr>
          <p:nvPr>
            <p:ph type="title"/>
          </p:nvPr>
        </p:nvSpPr>
        <p:spPr>
          <a:xfrm>
            <a:off x="3401568" y="2085691"/>
            <a:ext cx="5669280" cy="2686618"/>
          </a:xfrm>
        </p:spPr>
        <p:txBody>
          <a:bodyPr>
            <a:normAutofit/>
          </a:bodyPr>
          <a:lstStyle/>
          <a:p>
            <a:r>
              <a:rPr lang="en-AU" dirty="0"/>
              <a:t>Thank You </a:t>
            </a:r>
            <a:br>
              <a:rPr lang="en-AU" dirty="0"/>
            </a:br>
            <a:br>
              <a:rPr lang="en-AU" dirty="0"/>
            </a:br>
            <a:r>
              <a:rPr lang="en-AU" dirty="0"/>
              <a:t>From:    </a:t>
            </a:r>
            <a:br>
              <a:rPr lang="en-AU" dirty="0"/>
            </a:br>
            <a:r>
              <a:rPr lang="en-AU" dirty="0"/>
              <a:t> Joti Bhandari</a:t>
            </a:r>
            <a:br>
              <a:rPr lang="en-AU" dirty="0"/>
            </a:br>
            <a:r>
              <a:rPr lang="en-AU" dirty="0" err="1"/>
              <a:t>Budsaba</a:t>
            </a:r>
            <a:r>
              <a:rPr lang="en-AU" dirty="0"/>
              <a:t> </a:t>
            </a:r>
            <a:r>
              <a:rPr lang="en-AU" dirty="0" err="1"/>
              <a:t>versteeg</a:t>
            </a:r>
            <a:endParaRPr lang="en-AU" dirty="0"/>
          </a:p>
        </p:txBody>
      </p:sp>
    </p:spTree>
    <p:extLst>
      <p:ext uri="{BB962C8B-B14F-4D97-AF65-F5344CB8AC3E}">
        <p14:creationId xmlns:p14="http://schemas.microsoft.com/office/powerpoint/2010/main" val="23829919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0" name="Picture 31">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1" name="Picture 33">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2" name="Rectangle 35">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37">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39">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41">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TextBox 43">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67" name="Rectangle 45">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47">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9" name="Picture 49">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51">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3">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5">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5295308-62E9-2AAF-D7E8-989009478E95}"/>
              </a:ext>
            </a:extLst>
          </p:cNvPr>
          <p:cNvSpPr>
            <a:spLocks noGrp="1"/>
          </p:cNvSpPr>
          <p:nvPr>
            <p:ph type="title"/>
          </p:nvPr>
        </p:nvSpPr>
        <p:spPr>
          <a:xfrm>
            <a:off x="1969803" y="808056"/>
            <a:ext cx="8608037" cy="1077229"/>
          </a:xfrm>
        </p:spPr>
        <p:txBody>
          <a:bodyPr vert="horz" lIns="91440" tIns="45720" rIns="91440" bIns="45720" rtlCol="0" anchor="t">
            <a:normAutofit/>
          </a:bodyPr>
          <a:lstStyle/>
          <a:p>
            <a:r>
              <a:rPr lang="en-US" sz="3400"/>
              <a:t>Overview</a:t>
            </a:r>
          </a:p>
        </p:txBody>
      </p:sp>
      <p:sp>
        <p:nvSpPr>
          <p:cNvPr id="7" name="TextBox 6">
            <a:extLst>
              <a:ext uri="{FF2B5EF4-FFF2-40B4-BE49-F238E27FC236}">
                <a16:creationId xmlns:a16="http://schemas.microsoft.com/office/drawing/2014/main" id="{A986378A-45B4-279B-82B5-9FC6AF5D940B}"/>
              </a:ext>
            </a:extLst>
          </p:cNvPr>
          <p:cNvSpPr txBox="1"/>
          <p:nvPr/>
        </p:nvSpPr>
        <p:spPr>
          <a:xfrm>
            <a:off x="1975805" y="2052116"/>
            <a:ext cx="2658877" cy="3997828"/>
          </a:xfrm>
          <a:prstGeom prst="rect">
            <a:avLst/>
          </a:prstGeom>
        </p:spPr>
        <p:txBody>
          <a:bodyPr vert="horz" lIns="91440" tIns="45720" rIns="91440" bIns="45720" rtlCol="0" anchor="ctr">
            <a:normAutofit/>
          </a:bodyPr>
          <a:lstStyle/>
          <a:p>
            <a:pPr defTabSz="914400">
              <a:lnSpc>
                <a:spcPct val="120000"/>
              </a:lnSpc>
              <a:spcBef>
                <a:spcPts val="1000"/>
              </a:spcBef>
              <a:spcAft>
                <a:spcPts val="600"/>
              </a:spcAft>
              <a:buClr>
                <a:schemeClr val="accent6"/>
              </a:buClr>
              <a:buSzPct val="90000"/>
              <a:buFont typeface="Wingdings" panose="05000000000000000000" pitchFamily="2" charset="2"/>
              <a:buChar char="§"/>
            </a:pPr>
            <a:r>
              <a:rPr lang="en-US" sz="1600"/>
              <a:t>We IPJCyber Security Team is pleased to submit this proposal for services to support IPJCoffee.com in achieving its goal for improving customer satisfaction by providing IT Identity Access and provisioning services to achieve its goal for improving customer satisfaction by providing fully secured IT system.</a:t>
            </a:r>
          </a:p>
        </p:txBody>
      </p:sp>
      <p:sp>
        <p:nvSpPr>
          <p:cNvPr id="73" name="Rectangle 57">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5A07C0A-CFE5-FF7D-3CEA-83F13168B0F5}"/>
              </a:ext>
            </a:extLst>
          </p:cNvPr>
          <p:cNvGraphicFramePr>
            <a:graphicFrameLocks noGrp="1"/>
          </p:cNvGraphicFramePr>
          <p:nvPr>
            <p:ph idx="1"/>
            <p:extLst>
              <p:ext uri="{D42A27DB-BD31-4B8C-83A1-F6EECF244321}">
                <p14:modId xmlns:p14="http://schemas.microsoft.com/office/powerpoint/2010/main" val="36455299"/>
              </p:ext>
            </p:extLst>
          </p:nvPr>
        </p:nvGraphicFramePr>
        <p:xfrm>
          <a:off x="5432992" y="2890324"/>
          <a:ext cx="4818974" cy="2290381"/>
        </p:xfrm>
        <a:graphic>
          <a:graphicData uri="http://schemas.openxmlformats.org/drawingml/2006/table">
            <a:tbl>
              <a:tblPr firstRow="1" firstCol="1" bandRow="1">
                <a:tableStyleId>{5C22544A-7EE6-4342-B048-85BDC9FD1C3A}</a:tableStyleId>
              </a:tblPr>
              <a:tblGrid>
                <a:gridCol w="1257119">
                  <a:extLst>
                    <a:ext uri="{9D8B030D-6E8A-4147-A177-3AD203B41FA5}">
                      <a16:colId xmlns:a16="http://schemas.microsoft.com/office/drawing/2014/main" val="833459980"/>
                    </a:ext>
                  </a:extLst>
                </a:gridCol>
                <a:gridCol w="3561855">
                  <a:extLst>
                    <a:ext uri="{9D8B030D-6E8A-4147-A177-3AD203B41FA5}">
                      <a16:colId xmlns:a16="http://schemas.microsoft.com/office/drawing/2014/main" val="277475081"/>
                    </a:ext>
                  </a:extLst>
                </a:gridCol>
              </a:tblGrid>
              <a:tr h="247774">
                <a:tc>
                  <a:txBody>
                    <a:bodyPr/>
                    <a:lstStyle/>
                    <a:p>
                      <a:pPr>
                        <a:lnSpc>
                          <a:spcPct val="115000"/>
                        </a:lnSpc>
                        <a:spcBef>
                          <a:spcPts val="600"/>
                        </a:spcBef>
                        <a:spcAft>
                          <a:spcPts val="600"/>
                        </a:spcAft>
                      </a:pPr>
                      <a:r>
                        <a:rPr lang="en-US" sz="1200">
                          <a:effectLst/>
                        </a:rPr>
                        <a:t>Deliverable</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tc>
                  <a:txBody>
                    <a:bodyPr/>
                    <a:lstStyle/>
                    <a:p>
                      <a:pPr>
                        <a:lnSpc>
                          <a:spcPct val="115000"/>
                        </a:lnSpc>
                        <a:spcBef>
                          <a:spcPts val="600"/>
                        </a:spcBef>
                        <a:spcAft>
                          <a:spcPts val="600"/>
                        </a:spcAft>
                      </a:pPr>
                      <a:r>
                        <a:rPr lang="en-US" sz="1200">
                          <a:effectLst/>
                        </a:rPr>
                        <a:t>Description</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extLst>
                  <a:ext uri="{0D108BD9-81ED-4DB2-BD59-A6C34878D82A}">
                    <a16:rowId xmlns:a16="http://schemas.microsoft.com/office/drawing/2014/main" val="3935224315"/>
                  </a:ext>
                </a:extLst>
              </a:tr>
              <a:tr h="897416">
                <a:tc>
                  <a:txBody>
                    <a:bodyPr/>
                    <a:lstStyle/>
                    <a:p>
                      <a:pPr>
                        <a:lnSpc>
                          <a:spcPct val="115000"/>
                        </a:lnSpc>
                        <a:spcBef>
                          <a:spcPts val="600"/>
                        </a:spcBef>
                        <a:spcAft>
                          <a:spcPts val="600"/>
                        </a:spcAft>
                      </a:pPr>
                      <a:r>
                        <a:rPr lang="en-US" sz="1200">
                          <a:effectLst/>
                        </a:rPr>
                        <a:t>Domain Controller </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tc>
                  <a:txBody>
                    <a:bodyPr/>
                    <a:lstStyle/>
                    <a:p>
                      <a:pPr>
                        <a:lnSpc>
                          <a:spcPct val="115000"/>
                        </a:lnSpc>
                        <a:spcBef>
                          <a:spcPts val="600"/>
                        </a:spcBef>
                        <a:spcAft>
                          <a:spcPts val="600"/>
                        </a:spcAft>
                      </a:pPr>
                      <a:r>
                        <a:rPr lang="en-US" sz="1200">
                          <a:effectLst/>
                        </a:rPr>
                        <a:t>Domain controller is the server used to manage user Identities and provisioning. Domain Controller is also responsible to assign user permissions and manage Active Directory.</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extLst>
                  <a:ext uri="{0D108BD9-81ED-4DB2-BD59-A6C34878D82A}">
                    <a16:rowId xmlns:a16="http://schemas.microsoft.com/office/drawing/2014/main" val="794081261"/>
                  </a:ext>
                </a:extLst>
              </a:tr>
              <a:tr h="464322">
                <a:tc>
                  <a:txBody>
                    <a:bodyPr/>
                    <a:lstStyle/>
                    <a:p>
                      <a:pPr>
                        <a:lnSpc>
                          <a:spcPct val="115000"/>
                        </a:lnSpc>
                        <a:spcBef>
                          <a:spcPts val="600"/>
                        </a:spcBef>
                        <a:spcAft>
                          <a:spcPts val="600"/>
                        </a:spcAft>
                      </a:pPr>
                      <a:r>
                        <a:rPr lang="en-US" sz="1200">
                          <a:effectLst/>
                        </a:rPr>
                        <a:t>RAIUS Server</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tc>
                  <a:txBody>
                    <a:bodyPr/>
                    <a:lstStyle/>
                    <a:p>
                      <a:pPr>
                        <a:lnSpc>
                          <a:spcPct val="115000"/>
                        </a:lnSpc>
                        <a:spcBef>
                          <a:spcPts val="600"/>
                        </a:spcBef>
                        <a:spcAft>
                          <a:spcPts val="600"/>
                        </a:spcAft>
                      </a:pPr>
                      <a:r>
                        <a:rPr lang="en-US" sz="1200">
                          <a:effectLst/>
                        </a:rPr>
                        <a:t>Gateway for the traffic coming from inside or outside the network.</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extLst>
                  <a:ext uri="{0D108BD9-81ED-4DB2-BD59-A6C34878D82A}">
                    <a16:rowId xmlns:a16="http://schemas.microsoft.com/office/drawing/2014/main" val="75274201"/>
                  </a:ext>
                </a:extLst>
              </a:tr>
              <a:tr h="680869">
                <a:tc>
                  <a:txBody>
                    <a:bodyPr/>
                    <a:lstStyle/>
                    <a:p>
                      <a:pPr>
                        <a:lnSpc>
                          <a:spcPct val="115000"/>
                        </a:lnSpc>
                        <a:spcBef>
                          <a:spcPts val="600"/>
                        </a:spcBef>
                        <a:spcAft>
                          <a:spcPts val="600"/>
                        </a:spcAft>
                      </a:pPr>
                      <a:r>
                        <a:rPr lang="en-US" sz="1200">
                          <a:effectLst/>
                        </a:rPr>
                        <a:t>PFsense </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tc>
                  <a:txBody>
                    <a:bodyPr/>
                    <a:lstStyle/>
                    <a:p>
                      <a:pPr>
                        <a:lnSpc>
                          <a:spcPct val="115000"/>
                        </a:lnSpc>
                        <a:spcBef>
                          <a:spcPts val="600"/>
                        </a:spcBef>
                        <a:spcAft>
                          <a:spcPts val="600"/>
                        </a:spcAft>
                      </a:pPr>
                      <a:r>
                        <a:rPr lang="en-US" sz="1200">
                          <a:effectLst/>
                        </a:rPr>
                        <a:t>Pfsense is used as a router and firewall system and used to setup DHCP Server, DNS server and WIFI access Point and VPN server. </a:t>
                      </a:r>
                      <a:endParaRPr lang="en-AU" sz="12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77188" marR="77188" marT="0" marB="0"/>
                </a:tc>
                <a:extLst>
                  <a:ext uri="{0D108BD9-81ED-4DB2-BD59-A6C34878D82A}">
                    <a16:rowId xmlns:a16="http://schemas.microsoft.com/office/drawing/2014/main" val="1752203631"/>
                  </a:ext>
                </a:extLst>
              </a:tr>
            </a:tbl>
          </a:graphicData>
        </a:graphic>
      </p:graphicFrame>
    </p:spTree>
    <p:extLst>
      <p:ext uri="{BB962C8B-B14F-4D97-AF65-F5344CB8AC3E}">
        <p14:creationId xmlns:p14="http://schemas.microsoft.com/office/powerpoint/2010/main" val="394242719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67" name="Picture 16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9" name="Picture 16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1" name="Rectangle 17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Rectangle 17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Rectangle 174">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 name="Rectangle 176">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 name="TextBox 178">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81" name="Rectangle 180">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5" name="Picture 184">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7" name="Rectangle 186">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D35D7-5080-ACC7-1D7B-777356BFE4D1}"/>
              </a:ext>
            </a:extLst>
          </p:cNvPr>
          <p:cNvSpPr>
            <a:spLocks noGrp="1"/>
          </p:cNvSpPr>
          <p:nvPr>
            <p:ph type="title"/>
          </p:nvPr>
        </p:nvSpPr>
        <p:spPr>
          <a:xfrm>
            <a:off x="1969804" y="3428998"/>
            <a:ext cx="2668479" cy="2268559"/>
          </a:xfrm>
        </p:spPr>
        <p:txBody>
          <a:bodyPr vert="horz" lIns="91440" tIns="45720" rIns="91440" bIns="45720" rtlCol="0" anchor="t">
            <a:normAutofit/>
          </a:bodyPr>
          <a:lstStyle/>
          <a:p>
            <a:pPr algn="r"/>
            <a:r>
              <a:rPr lang="en-US" sz="3200" spc="75"/>
              <a:t>Hardware and Software /OS</a:t>
            </a:r>
          </a:p>
        </p:txBody>
      </p:sp>
      <p:sp>
        <p:nvSpPr>
          <p:cNvPr id="193" name="Rectangle 192">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02C9251-760E-497A-ABC4-289AB6CC27E3}"/>
              </a:ext>
            </a:extLst>
          </p:cNvPr>
          <p:cNvGraphicFramePr>
            <a:graphicFrameLocks noGrp="1"/>
          </p:cNvGraphicFramePr>
          <p:nvPr>
            <p:extLst>
              <p:ext uri="{D42A27DB-BD31-4B8C-83A1-F6EECF244321}">
                <p14:modId xmlns:p14="http://schemas.microsoft.com/office/powerpoint/2010/main" val="4150579359"/>
              </p:ext>
            </p:extLst>
          </p:nvPr>
        </p:nvGraphicFramePr>
        <p:xfrm>
          <a:off x="5444747" y="2742364"/>
          <a:ext cx="5297323" cy="1373942"/>
        </p:xfrm>
        <a:graphic>
          <a:graphicData uri="http://schemas.openxmlformats.org/drawingml/2006/table">
            <a:tbl>
              <a:tblPr firstRow="1" firstCol="1" bandRow="1">
                <a:tableStyleId>{8799B23B-EC83-4686-B30A-512413B5E67A}</a:tableStyleId>
              </a:tblPr>
              <a:tblGrid>
                <a:gridCol w="3890535">
                  <a:extLst>
                    <a:ext uri="{9D8B030D-6E8A-4147-A177-3AD203B41FA5}">
                      <a16:colId xmlns:a16="http://schemas.microsoft.com/office/drawing/2014/main" val="3288517106"/>
                    </a:ext>
                  </a:extLst>
                </a:gridCol>
                <a:gridCol w="1406788">
                  <a:extLst>
                    <a:ext uri="{9D8B030D-6E8A-4147-A177-3AD203B41FA5}">
                      <a16:colId xmlns:a16="http://schemas.microsoft.com/office/drawing/2014/main" val="2487862091"/>
                    </a:ext>
                  </a:extLst>
                </a:gridCol>
              </a:tblGrid>
              <a:tr h="281894">
                <a:tc>
                  <a:txBody>
                    <a:bodyPr/>
                    <a:lstStyle/>
                    <a:p>
                      <a:pPr>
                        <a:lnSpc>
                          <a:spcPct val="115000"/>
                        </a:lnSpc>
                        <a:spcBef>
                          <a:spcPts val="600"/>
                        </a:spcBef>
                        <a:spcAft>
                          <a:spcPts val="600"/>
                        </a:spcAft>
                      </a:pPr>
                      <a:r>
                        <a:rPr lang="en-US" sz="1400">
                          <a:effectLst/>
                        </a:rPr>
                        <a:t>Materials to be supplied by IPJCoffee.com</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tc>
                  <a:txBody>
                    <a:bodyPr/>
                    <a:lstStyle/>
                    <a:p>
                      <a:pPr>
                        <a:lnSpc>
                          <a:spcPct val="115000"/>
                        </a:lnSpc>
                        <a:spcBef>
                          <a:spcPts val="600"/>
                        </a:spcBef>
                        <a:spcAft>
                          <a:spcPts val="600"/>
                        </a:spcAft>
                      </a:pPr>
                      <a:r>
                        <a:rPr lang="en-US" sz="1400">
                          <a:effectLst/>
                        </a:rPr>
                        <a:t>Due Date*</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extLst>
                  <a:ext uri="{0D108BD9-81ED-4DB2-BD59-A6C34878D82A}">
                    <a16:rowId xmlns:a16="http://schemas.microsoft.com/office/drawing/2014/main" val="22628842"/>
                  </a:ext>
                </a:extLst>
              </a:tr>
              <a:tr h="281894">
                <a:tc>
                  <a:txBody>
                    <a:bodyPr/>
                    <a:lstStyle/>
                    <a:p>
                      <a:pPr>
                        <a:lnSpc>
                          <a:spcPct val="115000"/>
                        </a:lnSpc>
                        <a:spcBef>
                          <a:spcPts val="600"/>
                        </a:spcBef>
                        <a:spcAft>
                          <a:spcPts val="600"/>
                        </a:spcAft>
                      </a:pPr>
                      <a:r>
                        <a:rPr lang="en-US" sz="1400">
                          <a:effectLst/>
                        </a:rPr>
                        <a:t>WIFI modem </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tc>
                  <a:txBody>
                    <a:bodyPr/>
                    <a:lstStyle/>
                    <a:p>
                      <a:pPr>
                        <a:lnSpc>
                          <a:spcPct val="115000"/>
                        </a:lnSpc>
                        <a:spcBef>
                          <a:spcPts val="600"/>
                        </a:spcBef>
                        <a:spcAft>
                          <a:spcPts val="600"/>
                        </a:spcAft>
                      </a:pPr>
                      <a:r>
                        <a:rPr lang="en-US" sz="1400">
                          <a:effectLst/>
                        </a:rPr>
                        <a:t>30/Apr/2023 </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extLst>
                  <a:ext uri="{0D108BD9-81ED-4DB2-BD59-A6C34878D82A}">
                    <a16:rowId xmlns:a16="http://schemas.microsoft.com/office/drawing/2014/main" val="2142694853"/>
                  </a:ext>
                </a:extLst>
              </a:tr>
              <a:tr h="281894">
                <a:tc>
                  <a:txBody>
                    <a:bodyPr/>
                    <a:lstStyle/>
                    <a:p>
                      <a:pPr>
                        <a:lnSpc>
                          <a:spcPct val="115000"/>
                        </a:lnSpc>
                        <a:spcBef>
                          <a:spcPts val="600"/>
                        </a:spcBef>
                        <a:spcAft>
                          <a:spcPts val="600"/>
                        </a:spcAft>
                      </a:pPr>
                      <a:r>
                        <a:rPr lang="en-US" sz="1400">
                          <a:effectLst/>
                        </a:rPr>
                        <a:t>Physical computer 3</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tc>
                  <a:txBody>
                    <a:bodyPr/>
                    <a:lstStyle/>
                    <a:p>
                      <a:pPr>
                        <a:lnSpc>
                          <a:spcPct val="115000"/>
                        </a:lnSpc>
                        <a:spcBef>
                          <a:spcPts val="600"/>
                        </a:spcBef>
                        <a:spcAft>
                          <a:spcPts val="600"/>
                        </a:spcAft>
                      </a:pPr>
                      <a:r>
                        <a:rPr lang="en-US" sz="1400">
                          <a:effectLst/>
                        </a:rPr>
                        <a:t>30/Apr/2023</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extLst>
                  <a:ext uri="{0D108BD9-81ED-4DB2-BD59-A6C34878D82A}">
                    <a16:rowId xmlns:a16="http://schemas.microsoft.com/office/drawing/2014/main" val="270270062"/>
                  </a:ext>
                </a:extLst>
              </a:tr>
              <a:tr h="528260">
                <a:tc>
                  <a:txBody>
                    <a:bodyPr/>
                    <a:lstStyle/>
                    <a:p>
                      <a:pPr>
                        <a:lnSpc>
                          <a:spcPct val="115000"/>
                        </a:lnSpc>
                        <a:spcBef>
                          <a:spcPts val="600"/>
                        </a:spcBef>
                        <a:spcAft>
                          <a:spcPts val="600"/>
                        </a:spcAft>
                      </a:pPr>
                      <a:r>
                        <a:rPr lang="en-US" sz="1400">
                          <a:effectLst/>
                        </a:rPr>
                        <a:t>WINDOWS SERVER 2019, Pfsense Server, win 10 license</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tc>
                  <a:txBody>
                    <a:bodyPr/>
                    <a:lstStyle/>
                    <a:p>
                      <a:pPr>
                        <a:lnSpc>
                          <a:spcPct val="115000"/>
                        </a:lnSpc>
                        <a:spcBef>
                          <a:spcPts val="600"/>
                        </a:spcBef>
                        <a:spcAft>
                          <a:spcPts val="600"/>
                        </a:spcAft>
                      </a:pPr>
                      <a:r>
                        <a:rPr lang="en-US" sz="1400">
                          <a:effectLst/>
                        </a:rPr>
                        <a:t>30/Apr/2023</a:t>
                      </a:r>
                      <a:endParaRPr lang="en-AU" sz="1400">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8539" marR="128539" marT="0" marB="0"/>
                </a:tc>
                <a:extLst>
                  <a:ext uri="{0D108BD9-81ED-4DB2-BD59-A6C34878D82A}">
                    <a16:rowId xmlns:a16="http://schemas.microsoft.com/office/drawing/2014/main" val="1401177742"/>
                  </a:ext>
                </a:extLst>
              </a:tr>
            </a:tbl>
          </a:graphicData>
        </a:graphic>
      </p:graphicFrame>
    </p:spTree>
    <p:extLst>
      <p:ext uri="{BB962C8B-B14F-4D97-AF65-F5344CB8AC3E}">
        <p14:creationId xmlns:p14="http://schemas.microsoft.com/office/powerpoint/2010/main" val="41399103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8" name="Picture 47">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TextBox 57">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60" name="Rectangle 59">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4" name="Picture 63">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6" name="Rectangle 65">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D35D7-5080-ACC7-1D7B-777356BFE4D1}"/>
              </a:ext>
            </a:extLst>
          </p:cNvPr>
          <p:cNvSpPr>
            <a:spLocks noGrp="1"/>
          </p:cNvSpPr>
          <p:nvPr>
            <p:ph type="title"/>
          </p:nvPr>
        </p:nvSpPr>
        <p:spPr>
          <a:xfrm>
            <a:off x="1969803" y="808056"/>
            <a:ext cx="8608037" cy="1077229"/>
          </a:xfrm>
        </p:spPr>
        <p:txBody>
          <a:bodyPr vert="horz" lIns="91440" tIns="45720" rIns="91440" bIns="45720" rtlCol="0" anchor="t">
            <a:normAutofit/>
          </a:bodyPr>
          <a:lstStyle/>
          <a:p>
            <a:r>
              <a:rPr lang="en-US" sz="3400" dirty="0"/>
              <a:t>DC_ Windows Server 2012</a:t>
            </a:r>
          </a:p>
        </p:txBody>
      </p:sp>
      <p:sp>
        <p:nvSpPr>
          <p:cNvPr id="43" name="Content Placeholder 42">
            <a:extLst>
              <a:ext uri="{FF2B5EF4-FFF2-40B4-BE49-F238E27FC236}">
                <a16:creationId xmlns:a16="http://schemas.microsoft.com/office/drawing/2014/main" id="{F2FA8D99-8064-EB49-12FB-AABBF9F992E2}"/>
              </a:ext>
            </a:extLst>
          </p:cNvPr>
          <p:cNvSpPr>
            <a:spLocks noGrp="1"/>
          </p:cNvSpPr>
          <p:nvPr>
            <p:ph idx="1"/>
          </p:nvPr>
        </p:nvSpPr>
        <p:spPr>
          <a:xfrm>
            <a:off x="1975805" y="2052116"/>
            <a:ext cx="2908167" cy="3997828"/>
          </a:xfrm>
        </p:spPr>
        <p:txBody>
          <a:bodyPr vert="horz" lIns="91440" tIns="45720" rIns="91440" bIns="45720" rtlCol="0" anchor="ctr">
            <a:normAutofit/>
          </a:bodyPr>
          <a:lstStyle/>
          <a:p>
            <a:r>
              <a:rPr lang="en-US" sz="1600" dirty="0"/>
              <a:t>AD Users and Computers</a:t>
            </a:r>
          </a:p>
          <a:p>
            <a:endParaRPr lang="en-US" sz="1600" dirty="0"/>
          </a:p>
          <a:p>
            <a:r>
              <a:rPr lang="en-US" sz="1600" dirty="0"/>
              <a:t>IP: 10.0.0.2</a:t>
            </a:r>
          </a:p>
          <a:p>
            <a:endParaRPr lang="en-US" sz="1600" dirty="0"/>
          </a:p>
          <a:p>
            <a:r>
              <a:rPr lang="en-US" sz="1600" dirty="0"/>
              <a:t>Network: LAN Segment</a:t>
            </a:r>
          </a:p>
        </p:txBody>
      </p:sp>
      <p:sp>
        <p:nvSpPr>
          <p:cNvPr id="72" name="Rectangle 71">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EB55A3AF-22D4-2543-7EDC-8E9916BFDE88}"/>
              </a:ext>
            </a:extLst>
          </p:cNvPr>
          <p:cNvPicPr>
            <a:picLocks noChangeAspect="1"/>
          </p:cNvPicPr>
          <p:nvPr/>
        </p:nvPicPr>
        <p:blipFill>
          <a:blip r:embed="rId2"/>
          <a:stretch>
            <a:fillRect/>
          </a:stretch>
        </p:blipFill>
        <p:spPr>
          <a:xfrm>
            <a:off x="5452957" y="2105202"/>
            <a:ext cx="5731510" cy="2807335"/>
          </a:xfrm>
          <a:prstGeom prst="rect">
            <a:avLst/>
          </a:prstGeom>
        </p:spPr>
      </p:pic>
    </p:spTree>
    <p:extLst>
      <p:ext uri="{BB962C8B-B14F-4D97-AF65-F5344CB8AC3E}">
        <p14:creationId xmlns:p14="http://schemas.microsoft.com/office/powerpoint/2010/main" val="5334176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BDC1-361B-DB3F-1B4D-999578FA51A9}"/>
              </a:ext>
            </a:extLst>
          </p:cNvPr>
          <p:cNvSpPr>
            <a:spLocks noGrp="1"/>
          </p:cNvSpPr>
          <p:nvPr>
            <p:ph type="title"/>
          </p:nvPr>
        </p:nvSpPr>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Configure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IPJCoffee</a:t>
            </a:r>
            <a:r>
              <a:rPr lang="en-AU" sz="1800" dirty="0">
                <a:effectLst/>
                <a:latin typeface="Calibri" panose="020F0502020204030204" pitchFamily="34" charset="0"/>
                <a:ea typeface="Calibri" panose="020F0502020204030204" pitchFamily="34" charset="0"/>
                <a:cs typeface="Times New Roman" panose="02020603050405020304" pitchFamily="18" charset="0"/>
              </a:rPr>
              <a:t> Domain controller with IP 192.168.1.2</a:t>
            </a:r>
            <a:endParaRPr lang="en-AU" dirty="0"/>
          </a:p>
        </p:txBody>
      </p:sp>
      <p:sp>
        <p:nvSpPr>
          <p:cNvPr id="4" name="Text Placeholder 3">
            <a:extLst>
              <a:ext uri="{FF2B5EF4-FFF2-40B4-BE49-F238E27FC236}">
                <a16:creationId xmlns:a16="http://schemas.microsoft.com/office/drawing/2014/main" id="{67E46B19-A29A-D330-6E19-78D5398E3D6A}"/>
              </a:ext>
            </a:extLst>
          </p:cNvPr>
          <p:cNvSpPr>
            <a:spLocks noGrp="1"/>
          </p:cNvSpPr>
          <p:nvPr>
            <p:ph type="body" sz="half" idx="2"/>
          </p:nvPr>
        </p:nvSpPr>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Configure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IPJCoffee</a:t>
            </a:r>
            <a:r>
              <a:rPr lang="en-AU" sz="1800" dirty="0">
                <a:effectLst/>
                <a:latin typeface="Calibri" panose="020F0502020204030204" pitchFamily="34" charset="0"/>
                <a:ea typeface="Calibri" panose="020F0502020204030204" pitchFamily="34" charset="0"/>
                <a:cs typeface="Times New Roman" panose="02020603050405020304" pitchFamily="18" charset="0"/>
              </a:rPr>
              <a:t> RADIUS with IP 192.168.1.3</a:t>
            </a:r>
            <a:endParaRPr lang="en-AU" dirty="0"/>
          </a:p>
        </p:txBody>
      </p:sp>
      <p:pic>
        <p:nvPicPr>
          <p:cNvPr id="5" name="Content Placeholder 4">
            <a:extLst>
              <a:ext uri="{FF2B5EF4-FFF2-40B4-BE49-F238E27FC236}">
                <a16:creationId xmlns:a16="http://schemas.microsoft.com/office/drawing/2014/main" id="{D2A7F247-B7F5-109B-5369-11B81BC2B494}"/>
              </a:ext>
            </a:extLst>
          </p:cNvPr>
          <p:cNvPicPr>
            <a:picLocks noGrp="1" noChangeAspect="1"/>
          </p:cNvPicPr>
          <p:nvPr>
            <p:ph idx="1"/>
          </p:nvPr>
        </p:nvPicPr>
        <p:blipFill>
          <a:blip r:embed="rId2"/>
          <a:stretch>
            <a:fillRect/>
          </a:stretch>
        </p:blipFill>
        <p:spPr>
          <a:xfrm>
            <a:off x="5119688" y="753610"/>
            <a:ext cx="5446712" cy="2144663"/>
          </a:xfrm>
          <a:prstGeom prst="rect">
            <a:avLst/>
          </a:prstGeom>
        </p:spPr>
      </p:pic>
      <p:pic>
        <p:nvPicPr>
          <p:cNvPr id="6" name="Picture 5">
            <a:extLst>
              <a:ext uri="{FF2B5EF4-FFF2-40B4-BE49-F238E27FC236}">
                <a16:creationId xmlns:a16="http://schemas.microsoft.com/office/drawing/2014/main" id="{AF593687-FB17-8250-B6FD-D2C9E07CF884}"/>
              </a:ext>
            </a:extLst>
          </p:cNvPr>
          <p:cNvPicPr>
            <a:picLocks noChangeAspect="1"/>
          </p:cNvPicPr>
          <p:nvPr/>
        </p:nvPicPr>
        <p:blipFill>
          <a:blip r:embed="rId3"/>
          <a:stretch>
            <a:fillRect/>
          </a:stretch>
        </p:blipFill>
        <p:spPr>
          <a:xfrm>
            <a:off x="5119688" y="3082719"/>
            <a:ext cx="5446712" cy="3206115"/>
          </a:xfrm>
          <a:prstGeom prst="rect">
            <a:avLst/>
          </a:prstGeom>
        </p:spPr>
      </p:pic>
    </p:spTree>
    <p:extLst>
      <p:ext uri="{BB962C8B-B14F-4D97-AF65-F5344CB8AC3E}">
        <p14:creationId xmlns:p14="http://schemas.microsoft.com/office/powerpoint/2010/main" val="280800598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14547-F243-52B3-0D75-0F23A1EE9DD8}"/>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734C11C1-3544-4831-6744-98216826A6F6}"/>
              </a:ext>
            </a:extLst>
          </p:cNvPr>
          <p:cNvPicPr>
            <a:picLocks noChangeAspect="1"/>
          </p:cNvPicPr>
          <p:nvPr/>
        </p:nvPicPr>
        <p:blipFill>
          <a:blip r:embed="rId2"/>
          <a:stretch>
            <a:fillRect/>
          </a:stretch>
        </p:blipFill>
        <p:spPr>
          <a:xfrm>
            <a:off x="5120153" y="668796"/>
            <a:ext cx="5264150" cy="313055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768ADE74-AAD4-1CEB-9CC4-52DAD9249941}"/>
              </a:ext>
            </a:extLst>
          </p:cNvPr>
          <p:cNvPicPr>
            <a:picLocks noChangeAspect="1"/>
          </p:cNvPicPr>
          <p:nvPr/>
        </p:nvPicPr>
        <p:blipFill>
          <a:blip r:embed="rId3"/>
          <a:stretch>
            <a:fillRect/>
          </a:stretch>
        </p:blipFill>
        <p:spPr>
          <a:xfrm>
            <a:off x="5120153" y="3936368"/>
            <a:ext cx="5467350" cy="2806700"/>
          </a:xfrm>
          <a:prstGeom prst="rect">
            <a:avLst/>
          </a:prstGeom>
        </p:spPr>
      </p:pic>
      <p:sp>
        <p:nvSpPr>
          <p:cNvPr id="7" name="TextBox 6">
            <a:extLst>
              <a:ext uri="{FF2B5EF4-FFF2-40B4-BE49-F238E27FC236}">
                <a16:creationId xmlns:a16="http://schemas.microsoft.com/office/drawing/2014/main" id="{0155FC61-384C-31DC-A23F-192376914683}"/>
              </a:ext>
            </a:extLst>
          </p:cNvPr>
          <p:cNvSpPr txBox="1"/>
          <p:nvPr/>
        </p:nvSpPr>
        <p:spPr>
          <a:xfrm>
            <a:off x="2084832" y="2176272"/>
            <a:ext cx="787395" cy="369332"/>
          </a:xfrm>
          <a:prstGeom prst="rect">
            <a:avLst/>
          </a:prstGeom>
          <a:noFill/>
        </p:spPr>
        <p:txBody>
          <a:bodyPr wrap="none" rtlCol="0">
            <a:spAutoFit/>
          </a:bodyPr>
          <a:lstStyle/>
          <a:p>
            <a:r>
              <a:rPr lang="en-AU" dirty="0"/>
              <a:t>Users</a:t>
            </a:r>
          </a:p>
        </p:txBody>
      </p:sp>
    </p:spTree>
    <p:extLst>
      <p:ext uri="{BB962C8B-B14F-4D97-AF65-F5344CB8AC3E}">
        <p14:creationId xmlns:p14="http://schemas.microsoft.com/office/powerpoint/2010/main" val="54038759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2019-8EAB-C1C1-6480-5F0550782C86}"/>
              </a:ext>
            </a:extLst>
          </p:cNvPr>
          <p:cNvSpPr>
            <a:spLocks noGrp="1"/>
          </p:cNvSpPr>
          <p:nvPr>
            <p:ph type="title"/>
          </p:nvPr>
        </p:nvSpPr>
        <p:spPr/>
        <p:txBody>
          <a:bodyPr/>
          <a:lstStyle/>
          <a:p>
            <a:r>
              <a:rPr lang="en-AU" dirty="0"/>
              <a:t>Organisation unit: Security Group</a:t>
            </a:r>
          </a:p>
        </p:txBody>
      </p:sp>
      <p:sp>
        <p:nvSpPr>
          <p:cNvPr id="4" name="Text Placeholder 3">
            <a:extLst>
              <a:ext uri="{FF2B5EF4-FFF2-40B4-BE49-F238E27FC236}">
                <a16:creationId xmlns:a16="http://schemas.microsoft.com/office/drawing/2014/main" id="{644C4FBD-E457-05A5-EE54-544B71443E74}"/>
              </a:ext>
            </a:extLst>
          </p:cNvPr>
          <p:cNvSpPr>
            <a:spLocks noGrp="1"/>
          </p:cNvSpPr>
          <p:nvPr>
            <p:ph type="body" sz="half" idx="2"/>
          </p:nvPr>
        </p:nvSpPr>
        <p:spPr/>
        <p:txBody>
          <a:bodyPr/>
          <a:lstStyle/>
          <a:p>
            <a:r>
              <a:rPr lang="en-AU" dirty="0"/>
              <a:t>IT</a:t>
            </a:r>
          </a:p>
          <a:p>
            <a:r>
              <a:rPr lang="en-AU" dirty="0"/>
              <a:t>Management</a:t>
            </a:r>
          </a:p>
          <a:p>
            <a:r>
              <a:rPr lang="en-AU" dirty="0"/>
              <a:t>Wireless</a:t>
            </a:r>
          </a:p>
          <a:p>
            <a:endParaRPr lang="en-AU"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B10070BA-D053-36E3-4A31-5B9533E46833}"/>
              </a:ext>
            </a:extLst>
          </p:cNvPr>
          <p:cNvPicPr>
            <a:picLocks noGrp="1" noChangeAspect="1"/>
          </p:cNvPicPr>
          <p:nvPr>
            <p:ph idx="1"/>
          </p:nvPr>
        </p:nvPicPr>
        <p:blipFill>
          <a:blip r:embed="rId2"/>
          <a:stretch>
            <a:fillRect/>
          </a:stretch>
        </p:blipFill>
        <p:spPr>
          <a:xfrm>
            <a:off x="5396779" y="761222"/>
            <a:ext cx="5446712" cy="2667777"/>
          </a:xfrm>
          <a:prstGeom prst="rect">
            <a:avLst/>
          </a:prstGeom>
        </p:spPr>
      </p:pic>
      <p:pic>
        <p:nvPicPr>
          <p:cNvPr id="6" name="Picture 5" descr="Text&#10;&#10;Description automatically generated">
            <a:extLst>
              <a:ext uri="{FF2B5EF4-FFF2-40B4-BE49-F238E27FC236}">
                <a16:creationId xmlns:a16="http://schemas.microsoft.com/office/drawing/2014/main" id="{35FEB7CA-9A26-C7E5-4358-5F7304CB24A8}"/>
              </a:ext>
            </a:extLst>
          </p:cNvPr>
          <p:cNvPicPr>
            <a:picLocks noChangeAspect="1"/>
          </p:cNvPicPr>
          <p:nvPr/>
        </p:nvPicPr>
        <p:blipFill>
          <a:blip r:embed="rId3"/>
          <a:stretch>
            <a:fillRect/>
          </a:stretch>
        </p:blipFill>
        <p:spPr>
          <a:xfrm>
            <a:off x="5396779" y="3485733"/>
            <a:ext cx="5731510" cy="2986405"/>
          </a:xfrm>
          <a:prstGeom prst="rect">
            <a:avLst/>
          </a:prstGeom>
        </p:spPr>
      </p:pic>
    </p:spTree>
    <p:extLst>
      <p:ext uri="{BB962C8B-B14F-4D97-AF65-F5344CB8AC3E}">
        <p14:creationId xmlns:p14="http://schemas.microsoft.com/office/powerpoint/2010/main" val="1640843943"/>
      </p:ext>
    </p:extLst>
  </p:cSld>
  <p:clrMapOvr>
    <a:masterClrMapping/>
  </p:clrMapOvr>
  <p:transition spd="slow">
    <p:push dir="u"/>
  </p:transition>
</p:sld>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{BA379C85-7EAB-4791-A1B2-38947499A700}tf16401375</Template>
  <TotalTime>547</TotalTime>
  <Words>1171</Words>
  <Application>Microsoft Office PowerPoint</Application>
  <PresentationFormat>Widescreen</PresentationFormat>
  <Paragraphs>190</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Biome Light</vt:lpstr>
      <vt:lpstr>Calibri</vt:lpstr>
      <vt:lpstr>Century Gothic</vt:lpstr>
      <vt:lpstr>MS Shell Dlg 2</vt:lpstr>
      <vt:lpstr>Symbol</vt:lpstr>
      <vt:lpstr>Wingdings</vt:lpstr>
      <vt:lpstr>Wingdings 3</vt:lpstr>
      <vt:lpstr>Madison</vt:lpstr>
      <vt:lpstr> IPJCOFFEE summary</vt:lpstr>
      <vt:lpstr>Topology used for CoffeeBytes</vt:lpstr>
      <vt:lpstr>SCOPE</vt:lpstr>
      <vt:lpstr>Overview</vt:lpstr>
      <vt:lpstr>Hardware and Software /OS</vt:lpstr>
      <vt:lpstr>DC_ Windows Server 2012</vt:lpstr>
      <vt:lpstr>Configure IPJCoffee Domain controller with IP 192.168.1.2</vt:lpstr>
      <vt:lpstr>PowerPoint Presentation</vt:lpstr>
      <vt:lpstr>Organisation unit: Security Group</vt:lpstr>
      <vt:lpstr>PFSENSE</vt:lpstr>
      <vt:lpstr>Test Login authentication </vt:lpstr>
      <vt:lpstr>Wireless</vt:lpstr>
      <vt:lpstr>On radius configure WAP 1 and WAP2</vt:lpstr>
      <vt:lpstr>Wireless-Implementation</vt:lpstr>
      <vt:lpstr>IT Management Team will be able to check through the events logs of authenticated users logging into network system. </vt:lpstr>
      <vt:lpstr>pfSense Captive Portal has been implemented for users to sigh in</vt:lpstr>
      <vt:lpstr>IT Management Team can monitor the network activities through the events logs</vt:lpstr>
      <vt:lpstr>FOLDER SHARING</vt:lpstr>
      <vt:lpstr>Share folder in RADIUS</vt:lpstr>
      <vt:lpstr>User:billy have access h drive </vt:lpstr>
      <vt:lpstr> Physical SECURITY PROCEDURE </vt:lpstr>
      <vt:lpstr>Physical SECURITY PROCEDURE </vt:lpstr>
      <vt:lpstr>VLAN Implementation</vt:lpstr>
      <vt:lpstr>Create two interfaces WAN and LAN </vt:lpstr>
      <vt:lpstr>Create the 2 VLANs for wireless guests and wireless staff </vt:lpstr>
      <vt:lpstr>VLAN Logs</vt:lpstr>
      <vt:lpstr>Cattive Portal pfsense+ </vt:lpstr>
      <vt:lpstr>Add Captive Portal</vt:lpstr>
      <vt:lpstr>Conclusion </vt:lpstr>
      <vt:lpstr>Recommendations  </vt:lpstr>
      <vt:lpstr>Mitigation Strategies</vt:lpstr>
      <vt:lpstr>ACL (Firewall Rules)</vt:lpstr>
      <vt:lpstr>IDS/IPS</vt:lpstr>
      <vt:lpstr>VLAN</vt:lpstr>
      <vt:lpstr>Lansweeper</vt:lpstr>
      <vt:lpstr>Thank You   From:      Joti Bhandari Budsaba versteeg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Report for GoodCorp</dc:title>
  <dc:creator>joti bhandari</dc:creator>
  <cp:lastModifiedBy>Joti Bhandari</cp:lastModifiedBy>
  <cp:revision>111</cp:revision>
  <dcterms:created xsi:type="dcterms:W3CDTF">2023-05-29T04:37:15Z</dcterms:created>
  <dcterms:modified xsi:type="dcterms:W3CDTF">2023-06-14T02:38:13Z</dcterms:modified>
</cp:coreProperties>
</file>